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3"/>
  </p:notesMasterIdLst>
  <p:sldIdLst>
    <p:sldId id="257" r:id="rId2"/>
    <p:sldId id="259" r:id="rId3"/>
    <p:sldId id="260" r:id="rId4"/>
    <p:sldId id="261" r:id="rId5"/>
    <p:sldId id="262" r:id="rId6"/>
    <p:sldId id="263" r:id="rId7"/>
    <p:sldId id="264" r:id="rId8"/>
    <p:sldId id="265" r:id="rId9"/>
    <p:sldId id="266" r:id="rId10"/>
    <p:sldId id="268" r:id="rId11"/>
    <p:sldId id="269" r:id="rId12"/>
    <p:sldId id="310" r:id="rId13"/>
    <p:sldId id="311" r:id="rId14"/>
    <p:sldId id="312" r:id="rId15"/>
    <p:sldId id="313" r:id="rId16"/>
    <p:sldId id="314" r:id="rId17"/>
    <p:sldId id="315" r:id="rId18"/>
    <p:sldId id="270" r:id="rId19"/>
    <p:sldId id="271" r:id="rId20"/>
    <p:sldId id="267" r:id="rId21"/>
    <p:sldId id="272" r:id="rId22"/>
    <p:sldId id="275" r:id="rId23"/>
    <p:sldId id="274" r:id="rId24"/>
    <p:sldId id="347" r:id="rId25"/>
    <p:sldId id="276" r:id="rId26"/>
    <p:sldId id="277" r:id="rId27"/>
    <p:sldId id="278" r:id="rId28"/>
    <p:sldId id="279" r:id="rId29"/>
    <p:sldId id="292" r:id="rId30"/>
    <p:sldId id="293" r:id="rId31"/>
    <p:sldId id="295" r:id="rId32"/>
    <p:sldId id="294" r:id="rId33"/>
    <p:sldId id="296" r:id="rId34"/>
    <p:sldId id="297" r:id="rId35"/>
    <p:sldId id="298" r:id="rId36"/>
    <p:sldId id="299" r:id="rId37"/>
    <p:sldId id="301" r:id="rId38"/>
    <p:sldId id="302" r:id="rId39"/>
    <p:sldId id="300" r:id="rId40"/>
    <p:sldId id="303" r:id="rId41"/>
    <p:sldId id="308" r:id="rId42"/>
    <p:sldId id="305" r:id="rId43"/>
    <p:sldId id="304" r:id="rId44"/>
    <p:sldId id="306" r:id="rId45"/>
    <p:sldId id="307" r:id="rId46"/>
    <p:sldId id="309" r:id="rId47"/>
    <p:sldId id="348" r:id="rId48"/>
    <p:sldId id="283" r:id="rId49"/>
    <p:sldId id="349" r:id="rId50"/>
    <p:sldId id="350" r:id="rId51"/>
    <p:sldId id="351" r:id="rId52"/>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594211-5AEE-BB45-B7A4-1AD0959BF6B5}" v="4" dt="2023-03-14T00:33:24.2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96"/>
    <p:restoredTop sz="88367"/>
  </p:normalViewPr>
  <p:slideViewPr>
    <p:cSldViewPr snapToGrid="0" snapToObjects="1">
      <p:cViewPr varScale="1">
        <p:scale>
          <a:sx n="104" d="100"/>
          <a:sy n="104" d="100"/>
        </p:scale>
        <p:origin x="216"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R ANWAR" userId="c1720d63-2acc-4633-aa0b-51ca7356e534" providerId="ADAL" clId="{8C594211-5AEE-BB45-B7A4-1AD0959BF6B5}"/>
    <pc:docChg chg="addSld modSld">
      <pc:chgData name="AMAR ANWAR" userId="c1720d63-2acc-4633-aa0b-51ca7356e534" providerId="ADAL" clId="{8C594211-5AEE-BB45-B7A4-1AD0959BF6B5}" dt="2023-03-14T00:33:26.865" v="13" actId="962"/>
      <pc:docMkLst>
        <pc:docMk/>
      </pc:docMkLst>
      <pc:sldChg chg="addSp delSp modSp new mod">
        <pc:chgData name="AMAR ANWAR" userId="c1720d63-2acc-4633-aa0b-51ca7356e534" providerId="ADAL" clId="{8C594211-5AEE-BB45-B7A4-1AD0959BF6B5}" dt="2023-03-14T00:31:05.286" v="6" actId="962"/>
        <pc:sldMkLst>
          <pc:docMk/>
          <pc:sldMk cId="3615514959" sldId="350"/>
        </pc:sldMkLst>
        <pc:spChg chg="del">
          <ac:chgData name="AMAR ANWAR" userId="c1720d63-2acc-4633-aa0b-51ca7356e534" providerId="ADAL" clId="{8C594211-5AEE-BB45-B7A4-1AD0959BF6B5}" dt="2023-03-14T00:30:53.295" v="1" actId="931"/>
          <ac:spMkLst>
            <pc:docMk/>
            <pc:sldMk cId="3615514959" sldId="350"/>
            <ac:spMk id="2" creationId="{FE31D892-9EE6-4346-12D7-809ABE5F91D9}"/>
          </ac:spMkLst>
        </pc:spChg>
        <pc:spChg chg="del">
          <ac:chgData name="AMAR ANWAR" userId="c1720d63-2acc-4633-aa0b-51ca7356e534" providerId="ADAL" clId="{8C594211-5AEE-BB45-B7A4-1AD0959BF6B5}" dt="2023-03-14T00:31:02.934" v="4" actId="931"/>
          <ac:spMkLst>
            <pc:docMk/>
            <pc:sldMk cId="3615514959" sldId="350"/>
            <ac:spMk id="3" creationId="{F54E71D8-5569-2B62-F45F-AF2B517474DB}"/>
          </ac:spMkLst>
        </pc:spChg>
        <pc:picChg chg="add mod">
          <ac:chgData name="AMAR ANWAR" userId="c1720d63-2acc-4633-aa0b-51ca7356e534" providerId="ADAL" clId="{8C594211-5AEE-BB45-B7A4-1AD0959BF6B5}" dt="2023-03-14T00:30:56.145" v="3" actId="962"/>
          <ac:picMkLst>
            <pc:docMk/>
            <pc:sldMk cId="3615514959" sldId="350"/>
            <ac:picMk id="5" creationId="{34AE051B-E173-95F5-4E27-500EC08087CC}"/>
          </ac:picMkLst>
        </pc:picChg>
        <pc:picChg chg="add mod">
          <ac:chgData name="AMAR ANWAR" userId="c1720d63-2acc-4633-aa0b-51ca7356e534" providerId="ADAL" clId="{8C594211-5AEE-BB45-B7A4-1AD0959BF6B5}" dt="2023-03-14T00:31:05.286" v="6" actId="962"/>
          <ac:picMkLst>
            <pc:docMk/>
            <pc:sldMk cId="3615514959" sldId="350"/>
            <ac:picMk id="7" creationId="{0AF93DFB-C7EE-52ED-9286-520D1FCC45F5}"/>
          </ac:picMkLst>
        </pc:picChg>
      </pc:sldChg>
      <pc:sldChg chg="addSp delSp modSp new mod">
        <pc:chgData name="AMAR ANWAR" userId="c1720d63-2acc-4633-aa0b-51ca7356e534" providerId="ADAL" clId="{8C594211-5AEE-BB45-B7A4-1AD0959BF6B5}" dt="2023-03-14T00:33:26.865" v="13" actId="962"/>
        <pc:sldMkLst>
          <pc:docMk/>
          <pc:sldMk cId="636071074" sldId="351"/>
        </pc:sldMkLst>
        <pc:spChg chg="del">
          <ac:chgData name="AMAR ANWAR" userId="c1720d63-2acc-4633-aa0b-51ca7356e534" providerId="ADAL" clId="{8C594211-5AEE-BB45-B7A4-1AD0959BF6B5}" dt="2023-03-14T00:33:12.063" v="8" actId="931"/>
          <ac:spMkLst>
            <pc:docMk/>
            <pc:sldMk cId="636071074" sldId="351"/>
            <ac:spMk id="2" creationId="{52562826-D66E-A02D-E489-6DAB383E4B11}"/>
          </ac:spMkLst>
        </pc:spChg>
        <pc:spChg chg="del">
          <ac:chgData name="AMAR ANWAR" userId="c1720d63-2acc-4633-aa0b-51ca7356e534" providerId="ADAL" clId="{8C594211-5AEE-BB45-B7A4-1AD0959BF6B5}" dt="2023-03-14T00:33:24.212" v="11" actId="931"/>
          <ac:spMkLst>
            <pc:docMk/>
            <pc:sldMk cId="636071074" sldId="351"/>
            <ac:spMk id="3" creationId="{244D12FE-216B-9E82-3941-C539BFF46E8A}"/>
          </ac:spMkLst>
        </pc:spChg>
        <pc:picChg chg="add mod">
          <ac:chgData name="AMAR ANWAR" userId="c1720d63-2acc-4633-aa0b-51ca7356e534" providerId="ADAL" clId="{8C594211-5AEE-BB45-B7A4-1AD0959BF6B5}" dt="2023-03-14T00:33:14.623" v="10" actId="962"/>
          <ac:picMkLst>
            <pc:docMk/>
            <pc:sldMk cId="636071074" sldId="351"/>
            <ac:picMk id="5" creationId="{8D5A607F-82BE-4B7B-C568-11291D9D75BD}"/>
          </ac:picMkLst>
        </pc:picChg>
        <pc:picChg chg="add mod">
          <ac:chgData name="AMAR ANWAR" userId="c1720d63-2acc-4633-aa0b-51ca7356e534" providerId="ADAL" clId="{8C594211-5AEE-BB45-B7A4-1AD0959BF6B5}" dt="2023-03-14T00:33:26.865" v="13" actId="962"/>
          <ac:picMkLst>
            <pc:docMk/>
            <pc:sldMk cId="636071074" sldId="351"/>
            <ac:picMk id="7" creationId="{25678F10-86E9-844D-692C-2179EE8CF180}"/>
          </ac:picMkLst>
        </pc:picChg>
      </pc:sldChg>
    </pc:docChg>
  </pc:docChgLst>
  <pc:docChgLst>
    <pc:chgData name="AMAR ANWAR" userId="c1720d63-2acc-4633-aa0b-51ca7356e534" providerId="ADAL" clId="{0F1FAAD6-A494-8042-B690-211604138FFE}"/>
    <pc:docChg chg="addSld delSld modSld">
      <pc:chgData name="AMAR ANWAR" userId="c1720d63-2acc-4633-aa0b-51ca7356e534" providerId="ADAL" clId="{0F1FAAD6-A494-8042-B690-211604138FFE}" dt="2023-02-07T07:33:45.937" v="3"/>
      <pc:docMkLst>
        <pc:docMk/>
      </pc:docMkLst>
      <pc:sldChg chg="add">
        <pc:chgData name="AMAR ANWAR" userId="c1720d63-2acc-4633-aa0b-51ca7356e534" providerId="ADAL" clId="{0F1FAAD6-A494-8042-B690-211604138FFE}" dt="2023-02-07T07:33:19.677" v="2"/>
        <pc:sldMkLst>
          <pc:docMk/>
          <pc:sldMk cId="4266158428" sldId="283"/>
        </pc:sldMkLst>
      </pc:sldChg>
      <pc:sldChg chg="del">
        <pc:chgData name="AMAR ANWAR" userId="c1720d63-2acc-4633-aa0b-51ca7356e534" providerId="ADAL" clId="{0F1FAAD6-A494-8042-B690-211604138FFE}" dt="2023-02-07T07:32:48.286" v="0" actId="2696"/>
        <pc:sldMkLst>
          <pc:docMk/>
          <pc:sldMk cId="1051640609" sldId="348"/>
        </pc:sldMkLst>
      </pc:sldChg>
      <pc:sldChg chg="add">
        <pc:chgData name="AMAR ANWAR" userId="c1720d63-2acc-4633-aa0b-51ca7356e534" providerId="ADAL" clId="{0F1FAAD6-A494-8042-B690-211604138FFE}" dt="2023-02-07T07:32:56.924" v="1"/>
        <pc:sldMkLst>
          <pc:docMk/>
          <pc:sldMk cId="1403681888" sldId="348"/>
        </pc:sldMkLst>
      </pc:sldChg>
      <pc:sldChg chg="add">
        <pc:chgData name="AMAR ANWAR" userId="c1720d63-2acc-4633-aa0b-51ca7356e534" providerId="ADAL" clId="{0F1FAAD6-A494-8042-B690-211604138FFE}" dt="2023-02-07T07:33:45.937" v="3"/>
        <pc:sldMkLst>
          <pc:docMk/>
          <pc:sldMk cId="2751131094" sldId="349"/>
        </pc:sldMkLst>
      </pc:sldChg>
    </pc:docChg>
  </pc:docChgLst>
  <pc:docChgLst>
    <pc:chgData name="AMAR ANWAR" userId="c1720d63-2acc-4633-aa0b-51ca7356e534" providerId="ADAL" clId="{13908955-E940-6140-B2DB-2542D4201BFA}"/>
    <pc:docChg chg="custSel addSld modSld">
      <pc:chgData name="AMAR ANWAR" userId="c1720d63-2acc-4633-aa0b-51ca7356e534" providerId="ADAL" clId="{13908955-E940-6140-B2DB-2542D4201BFA}" dt="2022-12-02T01:16:24.445" v="141" actId="20577"/>
      <pc:docMkLst>
        <pc:docMk/>
      </pc:docMkLst>
      <pc:sldChg chg="delSp modSp mod delAnim">
        <pc:chgData name="AMAR ANWAR" userId="c1720d63-2acc-4633-aa0b-51ca7356e534" providerId="ADAL" clId="{13908955-E940-6140-B2DB-2542D4201BFA}" dt="2022-11-29T02:07:04.492" v="3" actId="478"/>
        <pc:sldMkLst>
          <pc:docMk/>
          <pc:sldMk cId="3607132753" sldId="274"/>
        </pc:sldMkLst>
        <pc:spChg chg="del mod">
          <ac:chgData name="AMAR ANWAR" userId="c1720d63-2acc-4633-aa0b-51ca7356e534" providerId="ADAL" clId="{13908955-E940-6140-B2DB-2542D4201BFA}" dt="2022-11-29T02:07:03.380" v="2" actId="478"/>
          <ac:spMkLst>
            <pc:docMk/>
            <pc:sldMk cId="3607132753" sldId="274"/>
            <ac:spMk id="27" creationId="{00000000-0000-0000-0000-000000000000}"/>
          </ac:spMkLst>
        </pc:spChg>
        <pc:spChg chg="del mod">
          <ac:chgData name="AMAR ANWAR" userId="c1720d63-2acc-4633-aa0b-51ca7356e534" providerId="ADAL" clId="{13908955-E940-6140-B2DB-2542D4201BFA}" dt="2022-11-29T02:07:04.492" v="3" actId="478"/>
          <ac:spMkLst>
            <pc:docMk/>
            <pc:sldMk cId="3607132753" sldId="274"/>
            <ac:spMk id="28" creationId="{00000000-0000-0000-0000-000000000000}"/>
          </ac:spMkLst>
        </pc:spChg>
      </pc:sldChg>
      <pc:sldChg chg="modSp mod">
        <pc:chgData name="AMAR ANWAR" userId="c1720d63-2acc-4633-aa0b-51ca7356e534" providerId="ADAL" clId="{13908955-E940-6140-B2DB-2542D4201BFA}" dt="2022-12-01T08:00:40.302" v="67" actId="20577"/>
        <pc:sldMkLst>
          <pc:docMk/>
          <pc:sldMk cId="937212587" sldId="293"/>
        </pc:sldMkLst>
        <pc:spChg chg="mod">
          <ac:chgData name="AMAR ANWAR" userId="c1720d63-2acc-4633-aa0b-51ca7356e534" providerId="ADAL" clId="{13908955-E940-6140-B2DB-2542D4201BFA}" dt="2022-12-01T08:00:40.302" v="67" actId="20577"/>
          <ac:spMkLst>
            <pc:docMk/>
            <pc:sldMk cId="937212587" sldId="293"/>
            <ac:spMk id="3" creationId="{A808A196-1109-9B41-9C9B-CD20D07F009F}"/>
          </ac:spMkLst>
        </pc:spChg>
      </pc:sldChg>
      <pc:sldChg chg="modSp new mod">
        <pc:chgData name="AMAR ANWAR" userId="c1720d63-2acc-4633-aa0b-51ca7356e534" providerId="ADAL" clId="{13908955-E940-6140-B2DB-2542D4201BFA}" dt="2022-12-02T01:16:24.445" v="141" actId="20577"/>
        <pc:sldMkLst>
          <pc:docMk/>
          <pc:sldMk cId="1051640609" sldId="348"/>
        </pc:sldMkLst>
        <pc:spChg chg="mod">
          <ac:chgData name="AMAR ANWAR" userId="c1720d63-2acc-4633-aa0b-51ca7356e534" providerId="ADAL" clId="{13908955-E940-6140-B2DB-2542D4201BFA}" dt="2022-12-02T01:16:24.445" v="141" actId="20577"/>
          <ac:spMkLst>
            <pc:docMk/>
            <pc:sldMk cId="1051640609" sldId="348"/>
            <ac:spMk id="3" creationId="{14143DE8-FC3C-0D33-5014-71F7A8A09B88}"/>
          </ac:spMkLst>
        </pc:spChg>
      </pc:sldChg>
    </pc:docChg>
  </pc:docChgLst>
  <pc:docChgLst>
    <pc:chgData name="ANWAR AMAR" userId="c1720d63-2acc-4633-aa0b-51ca7356e534" providerId="ADAL" clId="{B9873623-DC66-5443-898A-9DFB1FFCE209}"/>
    <pc:docChg chg="modMainMaster">
      <pc:chgData name="ANWAR AMAR" userId="c1720d63-2acc-4633-aa0b-51ca7356e534" providerId="ADAL" clId="{B9873623-DC66-5443-898A-9DFB1FFCE209}" dt="2022-03-04T05:21:05.348" v="62" actId="20577"/>
      <pc:docMkLst>
        <pc:docMk/>
      </pc:docMkLst>
      <pc:sldMasterChg chg="modSldLayout">
        <pc:chgData name="ANWAR AMAR" userId="c1720d63-2acc-4633-aa0b-51ca7356e534" providerId="ADAL" clId="{B9873623-DC66-5443-898A-9DFB1FFCE209}" dt="2022-03-04T05:21:05.348" v="62" actId="20577"/>
        <pc:sldMasterMkLst>
          <pc:docMk/>
          <pc:sldMasterMk cId="1517162935" sldId="2147483648"/>
        </pc:sldMasterMkLst>
        <pc:sldLayoutChg chg="addSp modSp mod">
          <pc:chgData name="ANWAR AMAR" userId="c1720d63-2acc-4633-aa0b-51ca7356e534" providerId="ADAL" clId="{B9873623-DC66-5443-898A-9DFB1FFCE209}" dt="2022-03-04T05:21:05.348" v="62" actId="20577"/>
          <pc:sldLayoutMkLst>
            <pc:docMk/>
            <pc:sldMasterMk cId="1517162935" sldId="2147483648"/>
            <pc:sldLayoutMk cId="3430158872" sldId="2147483650"/>
          </pc:sldLayoutMkLst>
          <pc:spChg chg="add mod">
            <ac:chgData name="ANWAR AMAR" userId="c1720d63-2acc-4633-aa0b-51ca7356e534" providerId="ADAL" clId="{B9873623-DC66-5443-898A-9DFB1FFCE209}" dt="2022-03-04T05:21:05.348" v="62" actId="20577"/>
            <ac:spMkLst>
              <pc:docMk/>
              <pc:sldMasterMk cId="1517162935" sldId="2147483648"/>
              <pc:sldLayoutMk cId="3430158872" sldId="2147483650"/>
              <ac:spMk id="5" creationId="{9E77D74D-6703-6F44-AD2F-9B17841CF9BE}"/>
            </ac:spMkLst>
          </pc:spChg>
        </pc:sldLayoutChg>
      </pc:sldMaster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tiff>
</file>

<file path=ppt/media/image6.tiff>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61309-4137-AB4E-925F-B4329D73C196}" type="datetimeFigureOut">
              <a:rPr lang="en-GB" smtClean="0"/>
              <a:t>14/03/2023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B1B088-2F95-214C-89A1-A21EE3BAA952}" type="slidenum">
              <a:rPr lang="en-GB" smtClean="0"/>
              <a:t>‹#›</a:t>
            </a:fld>
            <a:endParaRPr lang="en-GB" dirty="0"/>
          </a:p>
        </p:txBody>
      </p:sp>
    </p:spTree>
    <p:extLst>
      <p:ext uri="{BB962C8B-B14F-4D97-AF65-F5344CB8AC3E}">
        <p14:creationId xmlns:p14="http://schemas.microsoft.com/office/powerpoint/2010/main" val="61572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7B1B088-2F95-214C-89A1-A21EE3BAA952}" type="slidenum">
              <a:rPr lang="en-GB" smtClean="0"/>
              <a:t>13</a:t>
            </a:fld>
            <a:endParaRPr lang="en-GB" dirty="0"/>
          </a:p>
        </p:txBody>
      </p:sp>
    </p:spTree>
    <p:extLst>
      <p:ext uri="{BB962C8B-B14F-4D97-AF65-F5344CB8AC3E}">
        <p14:creationId xmlns:p14="http://schemas.microsoft.com/office/powerpoint/2010/main" val="908863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47B1B088-2F95-214C-89A1-A21EE3BAA952}" type="slidenum">
              <a:rPr lang="en-GB" smtClean="0"/>
              <a:t>24</a:t>
            </a:fld>
            <a:endParaRPr lang="en-GB" dirty="0"/>
          </a:p>
        </p:txBody>
      </p:sp>
    </p:spTree>
    <p:extLst>
      <p:ext uri="{BB962C8B-B14F-4D97-AF65-F5344CB8AC3E}">
        <p14:creationId xmlns:p14="http://schemas.microsoft.com/office/powerpoint/2010/main" val="1655987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47B1B088-2F95-214C-89A1-A21EE3BAA952}" type="slidenum">
              <a:rPr lang="en-GB" smtClean="0"/>
              <a:t>43</a:t>
            </a:fld>
            <a:endParaRPr lang="en-GB" dirty="0"/>
          </a:p>
        </p:txBody>
      </p:sp>
    </p:spTree>
    <p:extLst>
      <p:ext uri="{BB962C8B-B14F-4D97-AF65-F5344CB8AC3E}">
        <p14:creationId xmlns:p14="http://schemas.microsoft.com/office/powerpoint/2010/main" val="3055944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47B1B088-2F95-214C-89A1-A21EE3BAA952}" type="slidenum">
              <a:rPr lang="en-GB" smtClean="0"/>
              <a:t>47</a:t>
            </a:fld>
            <a:endParaRPr lang="en-GB" dirty="0"/>
          </a:p>
        </p:txBody>
      </p:sp>
    </p:spTree>
    <p:extLst>
      <p:ext uri="{BB962C8B-B14F-4D97-AF65-F5344CB8AC3E}">
        <p14:creationId xmlns:p14="http://schemas.microsoft.com/office/powerpoint/2010/main" val="3833732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E4FF5-27B6-4243-A1D5-9FC9263343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9A203DB-D5D5-5342-9567-B86B44D887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8C6582C-21E6-9848-92DA-BCB19134300F}"/>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5" name="Footer Placeholder 4">
            <a:extLst>
              <a:ext uri="{FF2B5EF4-FFF2-40B4-BE49-F238E27FC236}">
                <a16:creationId xmlns:a16="http://schemas.microsoft.com/office/drawing/2014/main" id="{72247D02-C167-214F-97C1-74ECDE3D28B1}"/>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2D65E7E3-F354-CA41-AE12-8E9D3B779B3A}"/>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1834072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2DAE-903A-714F-9E52-F5BEB609B01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82B5906-CDD6-2049-9E1F-AE386FE035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DB307DF-61D6-E742-B93B-B0BD4FED2E1C}"/>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5" name="Footer Placeholder 4">
            <a:extLst>
              <a:ext uri="{FF2B5EF4-FFF2-40B4-BE49-F238E27FC236}">
                <a16:creationId xmlns:a16="http://schemas.microsoft.com/office/drawing/2014/main" id="{8A7889E6-80D6-6D4B-810C-1A4664C0AA5C}"/>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24E5C363-23D1-FE4F-9A64-332EB591E428}"/>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2796024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38C94D-3135-924E-8202-76AB5738B5E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079668D-BFB5-FC41-A625-6A77B2B7A7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DE43398-BB4B-F24D-9007-3EBED6063010}"/>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5" name="Footer Placeholder 4">
            <a:extLst>
              <a:ext uri="{FF2B5EF4-FFF2-40B4-BE49-F238E27FC236}">
                <a16:creationId xmlns:a16="http://schemas.microsoft.com/office/drawing/2014/main" id="{CBCF9917-9E3D-F647-A95E-896B590AAA26}"/>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57554673-0C95-4B4C-8FCE-8235E0FAFFBD}"/>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1991065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D50F88-8A58-4BF0-1FDC-A9E0BEBEBD20}"/>
              </a:ext>
            </a:extLst>
          </p:cNvPr>
          <p:cNvSpPr/>
          <p:nvPr userDrawn="1"/>
        </p:nvSpPr>
        <p:spPr>
          <a:xfrm>
            <a:off x="0"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3" name="Content Placeholder 2">
            <a:extLst>
              <a:ext uri="{FF2B5EF4-FFF2-40B4-BE49-F238E27FC236}">
                <a16:creationId xmlns:a16="http://schemas.microsoft.com/office/drawing/2014/main" id="{8CE05889-32FE-A07B-FBC3-BB8BFF6A3EA0}"/>
              </a:ext>
            </a:extLst>
          </p:cNvPr>
          <p:cNvSpPr>
            <a:spLocks noGrp="1"/>
          </p:cNvSpPr>
          <p:nvPr>
            <p:ph sz="half" idx="1"/>
          </p:nvPr>
        </p:nvSpPr>
        <p:spPr>
          <a:xfrm>
            <a:off x="-1" y="0"/>
            <a:ext cx="6096000" cy="685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22FEE9DE-AF8C-CB94-25B7-48A2241E096F}"/>
              </a:ext>
            </a:extLst>
          </p:cNvPr>
          <p:cNvSpPr>
            <a:spLocks noGrp="1"/>
          </p:cNvSpPr>
          <p:nvPr>
            <p:ph sz="half" idx="2"/>
          </p:nvPr>
        </p:nvSpPr>
        <p:spPr>
          <a:xfrm>
            <a:off x="6096000" y="0"/>
            <a:ext cx="6096000" cy="6858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N" dirty="0"/>
          </a:p>
        </p:txBody>
      </p:sp>
    </p:spTree>
    <p:extLst>
      <p:ext uri="{BB962C8B-B14F-4D97-AF65-F5344CB8AC3E}">
        <p14:creationId xmlns:p14="http://schemas.microsoft.com/office/powerpoint/2010/main" val="3317882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tmplLst>
          <p:tmpl>
            <p:tnLst>
              <p:par>
                <p:cTn presetID="18" presetClass="entr" presetSubtype="6" fill="hold" nodeType="click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strips(downRight)">
                      <p:cBhvr>
                        <p:cTn dur="500"/>
                        <p:tgtEl>
                          <p:spTgt spid="4"/>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FB403E6-F3B1-7E41-B641-66CBE6A518CD}"/>
              </a:ext>
            </a:extLst>
          </p:cNvPr>
          <p:cNvSpPr/>
          <p:nvPr userDrawn="1"/>
        </p:nvSpPr>
        <p:spPr>
          <a:xfrm>
            <a:off x="0" y="0"/>
            <a:ext cx="12192000" cy="6858000"/>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a:extLst>
              <a:ext uri="{FF2B5EF4-FFF2-40B4-BE49-F238E27FC236}">
                <a16:creationId xmlns:a16="http://schemas.microsoft.com/office/drawing/2014/main" id="{AC07288F-93BC-BA49-860E-A0F9EEEDD6E1}"/>
              </a:ext>
            </a:extLst>
          </p:cNvPr>
          <p:cNvSpPr>
            <a:spLocks noGrp="1"/>
          </p:cNvSpPr>
          <p:nvPr>
            <p:ph type="title"/>
          </p:nvPr>
        </p:nvSpPr>
        <p:spPr>
          <a:xfrm>
            <a:off x="0" y="0"/>
            <a:ext cx="12192000" cy="524435"/>
          </a:xfrm>
        </p:spPr>
        <p:txBody>
          <a:bodyPr/>
          <a:lstStyle>
            <a:lvl1pPr>
              <a:defRPr>
                <a:solidFill>
                  <a:schemeClr val="bg1"/>
                </a:solidFill>
              </a:defRPr>
            </a:lvl1p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4F313D58-6411-024A-B8B4-8FD0078E8251}"/>
              </a:ext>
            </a:extLst>
          </p:cNvPr>
          <p:cNvSpPr>
            <a:spLocks noGrp="1"/>
          </p:cNvSpPr>
          <p:nvPr>
            <p:ph idx="1"/>
          </p:nvPr>
        </p:nvSpPr>
        <p:spPr>
          <a:xfrm>
            <a:off x="0" y="551328"/>
            <a:ext cx="12192000" cy="6306671"/>
          </a:xfrm>
        </p:spPr>
        <p:txBody>
          <a:bodyPr/>
          <a:lstStyle>
            <a:lvl1pPr marL="12700" indent="-12700">
              <a:buNone/>
              <a:tabLst/>
              <a:defRPr>
                <a:solidFill>
                  <a:schemeClr val="bg1"/>
                </a:solidFill>
              </a:defRPr>
            </a:lvl1pPr>
            <a:lvl2pPr>
              <a:buNone/>
              <a:defRPr>
                <a:solidFill>
                  <a:schemeClr val="bg1"/>
                </a:solidFill>
              </a:defRPr>
            </a:lvl2pPr>
            <a:lvl3pPr>
              <a:buNone/>
              <a:defRPr>
                <a:solidFill>
                  <a:schemeClr val="bg1"/>
                </a:solidFill>
              </a:defRPr>
            </a:lvl3pPr>
            <a:lvl4pPr>
              <a:buNone/>
              <a:defRPr>
                <a:solidFill>
                  <a:schemeClr val="bg1"/>
                </a:solidFill>
              </a:defRPr>
            </a:lvl4pPr>
            <a:lvl5pPr>
              <a:buNone/>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Box 4">
            <a:extLst>
              <a:ext uri="{FF2B5EF4-FFF2-40B4-BE49-F238E27FC236}">
                <a16:creationId xmlns:a16="http://schemas.microsoft.com/office/drawing/2014/main" id="{9E77D74D-6703-6F44-AD2F-9B17841CF9BE}"/>
              </a:ext>
            </a:extLst>
          </p:cNvPr>
          <p:cNvSpPr txBox="1"/>
          <p:nvPr userDrawn="1"/>
        </p:nvSpPr>
        <p:spPr>
          <a:xfrm>
            <a:off x="10273553" y="0"/>
            <a:ext cx="1918447" cy="577081"/>
          </a:xfrm>
          <a:prstGeom prst="rect">
            <a:avLst/>
          </a:prstGeom>
          <a:noFill/>
        </p:spPr>
        <p:txBody>
          <a:bodyPr wrap="square" rtlCol="0">
            <a:spAutoFit/>
          </a:bodyPr>
          <a:lstStyle/>
          <a:p>
            <a:pPr algn="r"/>
            <a:r>
              <a:rPr lang="en-GB" sz="1050" dirty="0">
                <a:solidFill>
                  <a:schemeClr val="bg1"/>
                </a:solidFill>
              </a:rPr>
              <a:t>0478</a:t>
            </a:r>
            <a:br>
              <a:rPr lang="en-GB" sz="1050" dirty="0">
                <a:solidFill>
                  <a:schemeClr val="bg1"/>
                </a:solidFill>
              </a:rPr>
            </a:br>
            <a:r>
              <a:rPr lang="en-GB" sz="1050" dirty="0">
                <a:solidFill>
                  <a:schemeClr val="bg1"/>
                </a:solidFill>
              </a:rPr>
              <a:t>2.1 Types and Method Data Transmission</a:t>
            </a:r>
          </a:p>
        </p:txBody>
      </p:sp>
    </p:spTree>
    <p:extLst>
      <p:ext uri="{BB962C8B-B14F-4D97-AF65-F5344CB8AC3E}">
        <p14:creationId xmlns:p14="http://schemas.microsoft.com/office/powerpoint/2010/main" val="343015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9E953-64C2-3441-BF29-C480770D14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72F8326-60FE-4449-BC2E-A9008D29C7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520A32-1778-5C44-9959-DF7445CDC118}"/>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5" name="Footer Placeholder 4">
            <a:extLst>
              <a:ext uri="{FF2B5EF4-FFF2-40B4-BE49-F238E27FC236}">
                <a16:creationId xmlns:a16="http://schemas.microsoft.com/office/drawing/2014/main" id="{75283642-AA58-7246-AEE3-8FB437E28496}"/>
              </a:ext>
            </a:extLst>
          </p:cNvPr>
          <p:cNvSpPr>
            <a:spLocks noGrp="1"/>
          </p:cNvSpPr>
          <p:nvPr>
            <p:ph type="ftr" sz="quarter" idx="11"/>
          </p:nvPr>
        </p:nvSpPr>
        <p:spPr/>
        <p:txBody>
          <a:bodyPr/>
          <a:lstStyle/>
          <a:p>
            <a:endParaRPr lang="en-GB" dirty="0"/>
          </a:p>
        </p:txBody>
      </p:sp>
      <p:sp>
        <p:nvSpPr>
          <p:cNvPr id="6" name="Slide Number Placeholder 5">
            <a:extLst>
              <a:ext uri="{FF2B5EF4-FFF2-40B4-BE49-F238E27FC236}">
                <a16:creationId xmlns:a16="http://schemas.microsoft.com/office/drawing/2014/main" id="{70308EB5-513B-AB43-88E2-2F836F0B3B26}"/>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4008307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33D43-DCD7-EC42-A80C-E3DDDD8DAFF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AE14704-7F02-384E-BF60-2CF2D8AD24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7DF77F4-164D-8E4E-AF71-8D192DE07D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BBB9846-8115-7E4A-8AEF-C563E8F9952E}"/>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6" name="Footer Placeholder 5">
            <a:extLst>
              <a:ext uri="{FF2B5EF4-FFF2-40B4-BE49-F238E27FC236}">
                <a16:creationId xmlns:a16="http://schemas.microsoft.com/office/drawing/2014/main" id="{4781C0C2-5053-8047-A655-9720DFB1B8AD}"/>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6C12D441-A6BF-894F-ADDF-38D300E8EFA9}"/>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1016570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6DEF4-C51B-6343-9192-C920D7EADD2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EA79E72-573E-714A-973A-2FC9FA1D12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DC3F14-B842-9446-892A-1E49D8901D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F4167526-D138-9A46-8FD7-5324690857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9AA46B-F124-8B48-9401-374823DAD7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B6E2412-DD33-1142-B25C-0D5BBE35683C}"/>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8" name="Footer Placeholder 7">
            <a:extLst>
              <a:ext uri="{FF2B5EF4-FFF2-40B4-BE49-F238E27FC236}">
                <a16:creationId xmlns:a16="http://schemas.microsoft.com/office/drawing/2014/main" id="{1C0E6240-160E-3449-9E80-C37869BE947A}"/>
              </a:ext>
            </a:extLst>
          </p:cNvPr>
          <p:cNvSpPr>
            <a:spLocks noGrp="1"/>
          </p:cNvSpPr>
          <p:nvPr>
            <p:ph type="ftr" sz="quarter" idx="11"/>
          </p:nvPr>
        </p:nvSpPr>
        <p:spPr/>
        <p:txBody>
          <a:bodyPr/>
          <a:lstStyle/>
          <a:p>
            <a:endParaRPr lang="en-GB" dirty="0"/>
          </a:p>
        </p:txBody>
      </p:sp>
      <p:sp>
        <p:nvSpPr>
          <p:cNvPr id="9" name="Slide Number Placeholder 8">
            <a:extLst>
              <a:ext uri="{FF2B5EF4-FFF2-40B4-BE49-F238E27FC236}">
                <a16:creationId xmlns:a16="http://schemas.microsoft.com/office/drawing/2014/main" id="{683C3835-661F-614F-A147-AEED1F58936F}"/>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1577736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C7895-488F-F64A-8690-F3DC85E3CAE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7DF06A68-70F8-294B-8802-86E179E39850}"/>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4" name="Footer Placeholder 3">
            <a:extLst>
              <a:ext uri="{FF2B5EF4-FFF2-40B4-BE49-F238E27FC236}">
                <a16:creationId xmlns:a16="http://schemas.microsoft.com/office/drawing/2014/main" id="{94EFFCCB-DE37-9D47-9720-E75CA8DE532F}"/>
              </a:ext>
            </a:extLst>
          </p:cNvPr>
          <p:cNvSpPr>
            <a:spLocks noGrp="1"/>
          </p:cNvSpPr>
          <p:nvPr>
            <p:ph type="ftr" sz="quarter" idx="11"/>
          </p:nvPr>
        </p:nvSpPr>
        <p:spPr/>
        <p:txBody>
          <a:bodyPr/>
          <a:lstStyle/>
          <a:p>
            <a:endParaRPr lang="en-GB" dirty="0"/>
          </a:p>
        </p:txBody>
      </p:sp>
      <p:sp>
        <p:nvSpPr>
          <p:cNvPr id="5" name="Slide Number Placeholder 4">
            <a:extLst>
              <a:ext uri="{FF2B5EF4-FFF2-40B4-BE49-F238E27FC236}">
                <a16:creationId xmlns:a16="http://schemas.microsoft.com/office/drawing/2014/main" id="{1E3EDE14-D18E-194B-8139-CC52849EC294}"/>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2058438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DB759A-9719-DC47-8632-B0B737491FED}"/>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3" name="Footer Placeholder 2">
            <a:extLst>
              <a:ext uri="{FF2B5EF4-FFF2-40B4-BE49-F238E27FC236}">
                <a16:creationId xmlns:a16="http://schemas.microsoft.com/office/drawing/2014/main" id="{339D56A2-B642-E044-AC85-BA59F638E3AF}"/>
              </a:ext>
            </a:extLst>
          </p:cNvPr>
          <p:cNvSpPr>
            <a:spLocks noGrp="1"/>
          </p:cNvSpPr>
          <p:nvPr>
            <p:ph type="ftr" sz="quarter" idx="11"/>
          </p:nvPr>
        </p:nvSpPr>
        <p:spPr/>
        <p:txBody>
          <a:bodyPr/>
          <a:lstStyle/>
          <a:p>
            <a:endParaRPr lang="en-GB" dirty="0"/>
          </a:p>
        </p:txBody>
      </p:sp>
      <p:sp>
        <p:nvSpPr>
          <p:cNvPr id="4" name="Slide Number Placeholder 3">
            <a:extLst>
              <a:ext uri="{FF2B5EF4-FFF2-40B4-BE49-F238E27FC236}">
                <a16:creationId xmlns:a16="http://schemas.microsoft.com/office/drawing/2014/main" id="{726B9984-38B7-A04B-A1F9-C4F0655D39EB}"/>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3513493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C65AF-1713-E440-B64F-85214EEC94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272D0A6-C3D1-BE45-88CF-4AF9CEE533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33CA6D0-61C7-B74A-8538-34944C6E15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1595A9-0EB6-1243-A77F-CCA37D30860B}"/>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6" name="Footer Placeholder 5">
            <a:extLst>
              <a:ext uri="{FF2B5EF4-FFF2-40B4-BE49-F238E27FC236}">
                <a16:creationId xmlns:a16="http://schemas.microsoft.com/office/drawing/2014/main" id="{F845287C-3B97-5249-8359-E77F8BD8C990}"/>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635D847B-2C57-5D4B-A582-8FCAAB9F9604}"/>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3304033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741E5-02B6-384A-8ED6-3ED2460ECF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FB7A96F-C3AD-FF4A-95BE-8C3BC32BE4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7FAFD8C5-928A-DE43-8F2B-09462DAFBF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424F9E-BD7E-6240-BEB9-128FB4811D28}"/>
              </a:ext>
            </a:extLst>
          </p:cNvPr>
          <p:cNvSpPr>
            <a:spLocks noGrp="1"/>
          </p:cNvSpPr>
          <p:nvPr>
            <p:ph type="dt" sz="half" idx="10"/>
          </p:nvPr>
        </p:nvSpPr>
        <p:spPr/>
        <p:txBody>
          <a:bodyPr/>
          <a:lstStyle/>
          <a:p>
            <a:fld id="{DA03791A-9DCE-7D41-8792-1D2FC982005A}" type="datetimeFigureOut">
              <a:rPr lang="en-GB" smtClean="0"/>
              <a:t>14/03/2023</a:t>
            </a:fld>
            <a:endParaRPr lang="en-GB" dirty="0"/>
          </a:p>
        </p:txBody>
      </p:sp>
      <p:sp>
        <p:nvSpPr>
          <p:cNvPr id="6" name="Footer Placeholder 5">
            <a:extLst>
              <a:ext uri="{FF2B5EF4-FFF2-40B4-BE49-F238E27FC236}">
                <a16:creationId xmlns:a16="http://schemas.microsoft.com/office/drawing/2014/main" id="{BE19D403-7260-FE41-8C1C-41AEB10F95EA}"/>
              </a:ext>
            </a:extLst>
          </p:cNvPr>
          <p:cNvSpPr>
            <a:spLocks noGrp="1"/>
          </p:cNvSpPr>
          <p:nvPr>
            <p:ph type="ftr" sz="quarter" idx="11"/>
          </p:nvPr>
        </p:nvSpPr>
        <p:spPr/>
        <p:txBody>
          <a:bodyPr/>
          <a:lstStyle/>
          <a:p>
            <a:endParaRPr lang="en-GB" dirty="0"/>
          </a:p>
        </p:txBody>
      </p:sp>
      <p:sp>
        <p:nvSpPr>
          <p:cNvPr id="7" name="Slide Number Placeholder 6">
            <a:extLst>
              <a:ext uri="{FF2B5EF4-FFF2-40B4-BE49-F238E27FC236}">
                <a16:creationId xmlns:a16="http://schemas.microsoft.com/office/drawing/2014/main" id="{7255212C-D9E9-D642-ABA3-705809F902E1}"/>
              </a:ext>
            </a:extLst>
          </p:cNvPr>
          <p:cNvSpPr>
            <a:spLocks noGrp="1"/>
          </p:cNvSpPr>
          <p:nvPr>
            <p:ph type="sldNum" sz="quarter" idx="12"/>
          </p:nvPr>
        </p:nvSpPr>
        <p:spPr/>
        <p:txBody>
          <a:bodyPr/>
          <a:lstStyle/>
          <a:p>
            <a:fld id="{44A492A3-B7D7-5242-81B1-53ED1B36A3BC}" type="slidenum">
              <a:rPr lang="en-GB" smtClean="0"/>
              <a:t>‹#›</a:t>
            </a:fld>
            <a:endParaRPr lang="en-GB" dirty="0"/>
          </a:p>
        </p:txBody>
      </p:sp>
    </p:spTree>
    <p:extLst>
      <p:ext uri="{BB962C8B-B14F-4D97-AF65-F5344CB8AC3E}">
        <p14:creationId xmlns:p14="http://schemas.microsoft.com/office/powerpoint/2010/main" val="3364722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988B76-6523-7A47-87CD-E3DB7112DD9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19B2D2E-9F0C-884A-8C0F-16ADA666BC3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21AC84-E5A4-C14D-B496-D4D5505C21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03791A-9DCE-7D41-8792-1D2FC982005A}" type="datetimeFigureOut">
              <a:rPr lang="en-GB" smtClean="0"/>
              <a:t>14/03/2023</a:t>
            </a:fld>
            <a:endParaRPr lang="en-GB" dirty="0"/>
          </a:p>
        </p:txBody>
      </p:sp>
      <p:sp>
        <p:nvSpPr>
          <p:cNvPr id="5" name="Footer Placeholder 4">
            <a:extLst>
              <a:ext uri="{FF2B5EF4-FFF2-40B4-BE49-F238E27FC236}">
                <a16:creationId xmlns:a16="http://schemas.microsoft.com/office/drawing/2014/main" id="{510785EC-E2D7-244A-8CA7-A672DA1A09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a:extLst>
              <a:ext uri="{FF2B5EF4-FFF2-40B4-BE49-F238E27FC236}">
                <a16:creationId xmlns:a16="http://schemas.microsoft.com/office/drawing/2014/main" id="{3E5BBA1A-3975-BF4E-AA19-968D9DFF2D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A492A3-B7D7-5242-81B1-53ED1B36A3BC}" type="slidenum">
              <a:rPr lang="en-GB" smtClean="0"/>
              <a:t>‹#›</a:t>
            </a:fld>
            <a:endParaRPr lang="en-GB" dirty="0"/>
          </a:p>
        </p:txBody>
      </p:sp>
    </p:spTree>
    <p:extLst>
      <p:ext uri="{BB962C8B-B14F-4D97-AF65-F5344CB8AC3E}">
        <p14:creationId xmlns:p14="http://schemas.microsoft.com/office/powerpoint/2010/main" val="1517162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tiff"/><Relationship Id="rId7" Type="http://schemas.microsoft.com/office/2007/relationships/hdphoto" Target="../media/hdphoto3.wdp"/><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2.wdp"/><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8.png"/><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7.png"/><Relationship Id="rId4" Type="http://schemas.openxmlformats.org/officeDocument/2006/relationships/image" Target="../media/image6.tiff"/></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C6D32-FA2C-FA42-B03A-54E9F2E35B2B}"/>
              </a:ext>
            </a:extLst>
          </p:cNvPr>
          <p:cNvSpPr>
            <a:spLocks noGrp="1"/>
          </p:cNvSpPr>
          <p:nvPr>
            <p:ph type="title"/>
          </p:nvPr>
        </p:nvSpPr>
        <p:spPr/>
        <p:txBody>
          <a:bodyPr>
            <a:normAutofit fontScale="90000"/>
          </a:bodyPr>
          <a:lstStyle/>
          <a:p>
            <a:r>
              <a:rPr lang="en-GB" dirty="0"/>
              <a:t>2.1 </a:t>
            </a:r>
            <a:r>
              <a:rPr lang="en-US" b="1" dirty="0"/>
              <a:t>Types and methods of data transmission </a:t>
            </a:r>
            <a:endParaRPr lang="en-GB" dirty="0"/>
          </a:p>
        </p:txBody>
      </p:sp>
      <p:sp>
        <p:nvSpPr>
          <p:cNvPr id="3" name="Content Placeholder 2">
            <a:extLst>
              <a:ext uri="{FF2B5EF4-FFF2-40B4-BE49-F238E27FC236}">
                <a16:creationId xmlns:a16="http://schemas.microsoft.com/office/drawing/2014/main" id="{1B764C69-29B4-7B4B-8649-CE082504B44C}"/>
              </a:ext>
            </a:extLst>
          </p:cNvPr>
          <p:cNvSpPr>
            <a:spLocks noGrp="1"/>
          </p:cNvSpPr>
          <p:nvPr>
            <p:ph idx="1"/>
          </p:nvPr>
        </p:nvSpPr>
        <p:spPr>
          <a:solidFill>
            <a:srgbClr val="7030A0"/>
          </a:solidFill>
        </p:spPr>
        <p:txBody>
          <a:bodyPr>
            <a:normAutofit fontScale="85000" lnSpcReduction="20000"/>
          </a:bodyPr>
          <a:lstStyle/>
          <a:p>
            <a:pPr marL="514350" indent="-514350">
              <a:buFont typeface="+mj-lt"/>
              <a:buAutoNum type="arabicPeriod"/>
            </a:pPr>
            <a:r>
              <a:rPr lang="en-US" dirty="0"/>
              <a:t>Describe the structure of a packet </a:t>
            </a:r>
          </a:p>
          <a:p>
            <a:pPr marL="514350" indent="-514350">
              <a:buFont typeface="+mj-lt"/>
              <a:buAutoNum type="arabicPeriod"/>
            </a:pPr>
            <a:r>
              <a:rPr lang="en-US" dirty="0"/>
              <a:t>Describe how data is transmitted from one device to another using different methods of data transmission </a:t>
            </a:r>
          </a:p>
          <a:p>
            <a:pPr marL="514350" indent="-514350">
              <a:buFont typeface="+mj-lt"/>
              <a:buAutoNum type="arabicPeriod"/>
            </a:pPr>
            <a:r>
              <a:rPr lang="en-US" dirty="0"/>
              <a:t>Understand that data is broken down into packets to be transmitted </a:t>
            </a:r>
          </a:p>
          <a:p>
            <a:pPr marL="514350" indent="-514350">
              <a:buFont typeface="+mj-lt"/>
              <a:buAutoNum type="arabicPeriod"/>
            </a:pPr>
            <a:r>
              <a:rPr lang="en-US" dirty="0"/>
              <a:t>Describe the process of packet switching </a:t>
            </a:r>
          </a:p>
          <a:p>
            <a:pPr marL="514350" indent="-514350">
              <a:buFont typeface="+mj-lt"/>
              <a:buAutoNum type="arabicPeriod"/>
            </a:pPr>
            <a:r>
              <a:rPr lang="en-US" dirty="0"/>
              <a:t>Explain the suitability of each method of data transmission, for a given scenario </a:t>
            </a:r>
          </a:p>
          <a:p>
            <a:pPr marL="514350" indent="-514350">
              <a:buFont typeface="+mj-lt"/>
              <a:buAutoNum type="arabicPeriod"/>
            </a:pPr>
            <a:r>
              <a:rPr lang="en-US" dirty="0"/>
              <a:t>Understand the universal serial bus (USB) interface and explain how it is used to transmit data </a:t>
            </a:r>
          </a:p>
          <a:p>
            <a:pPr marL="514350" indent="-514350">
              <a:buFont typeface="+mj-lt"/>
              <a:buAutoNum type="arabicPeriod"/>
            </a:pPr>
            <a:r>
              <a:rPr lang="en-US" dirty="0"/>
              <a:t>Packet header,  payload , trailer , destination address , packet number , originator’s address </a:t>
            </a:r>
            <a:endParaRPr lang="en-US" dirty="0">
              <a:effectLst/>
            </a:endParaRPr>
          </a:p>
          <a:p>
            <a:pPr marL="514350" indent="-514350">
              <a:buFont typeface="+mj-lt"/>
              <a:buAutoNum type="arabicPeriod"/>
            </a:pPr>
            <a:r>
              <a:rPr lang="en-US" dirty="0"/>
              <a:t>Data is broken down into packets </a:t>
            </a:r>
            <a:endParaRPr lang="en-US" dirty="0">
              <a:effectLst/>
            </a:endParaRPr>
          </a:p>
          <a:p>
            <a:pPr marL="514350" indent="-514350">
              <a:buFont typeface="+mj-lt"/>
              <a:buAutoNum type="arabicPeriod"/>
            </a:pPr>
            <a:r>
              <a:rPr lang="en-US" dirty="0"/>
              <a:t>Each packet could take a different route </a:t>
            </a:r>
            <a:endParaRPr lang="en-US" dirty="0">
              <a:effectLst/>
            </a:endParaRPr>
          </a:p>
          <a:p>
            <a:pPr marL="514350" indent="-514350">
              <a:buFont typeface="+mj-lt"/>
              <a:buAutoNum type="arabicPeriod"/>
            </a:pPr>
            <a:r>
              <a:rPr lang="en-US" dirty="0"/>
              <a:t>A router controls the route a packet takes </a:t>
            </a:r>
            <a:endParaRPr lang="en-US" dirty="0">
              <a:effectLst/>
            </a:endParaRPr>
          </a:p>
          <a:p>
            <a:pPr marL="514350" indent="-514350">
              <a:buFont typeface="+mj-lt"/>
              <a:buAutoNum type="arabicPeriod"/>
            </a:pPr>
            <a:r>
              <a:rPr lang="en-US" dirty="0"/>
              <a:t>Packets may arrive out of order </a:t>
            </a:r>
            <a:endParaRPr lang="en-US" dirty="0">
              <a:effectLst/>
            </a:endParaRPr>
          </a:p>
          <a:p>
            <a:pPr marL="514350" indent="-514350">
              <a:buFont typeface="+mj-lt"/>
              <a:buAutoNum type="arabicPeriod"/>
            </a:pPr>
            <a:r>
              <a:rPr lang="en-US" dirty="0"/>
              <a:t>Once the last packet has arrived, packets are reordered </a:t>
            </a:r>
            <a:endParaRPr lang="en-US" dirty="0">
              <a:effectLst/>
            </a:endParaRPr>
          </a:p>
          <a:p>
            <a:pPr marL="514350" indent="-514350">
              <a:buFont typeface="+mj-lt"/>
              <a:buAutoNum type="arabicPeriod"/>
            </a:pPr>
            <a:r>
              <a:rPr lang="en-US" dirty="0"/>
              <a:t>Serial , parallel, simplex, half-duplex – full-duplex </a:t>
            </a:r>
          </a:p>
          <a:p>
            <a:pPr marL="514350" indent="-514350">
              <a:buFont typeface="+mj-lt"/>
              <a:buAutoNum type="arabicPeriod"/>
            </a:pPr>
            <a:r>
              <a:rPr lang="en-US" dirty="0"/>
              <a:t>Including the advantages and disadvantages of each method </a:t>
            </a:r>
            <a:endParaRPr lang="en-US" dirty="0">
              <a:effectLst/>
            </a:endParaRPr>
          </a:p>
          <a:p>
            <a:pPr marL="514350" indent="-514350">
              <a:buFont typeface="+mj-lt"/>
              <a:buAutoNum type="arabicPeriod"/>
            </a:pPr>
            <a:r>
              <a:rPr lang="en-US" dirty="0"/>
              <a:t>Including the benefits and drawbacks of the interface</a:t>
            </a:r>
            <a:endParaRPr lang="en-US" dirty="0">
              <a:effectLst/>
            </a:endParaRPr>
          </a:p>
        </p:txBody>
      </p:sp>
    </p:spTree>
    <p:extLst>
      <p:ext uri="{BB962C8B-B14F-4D97-AF65-F5344CB8AC3E}">
        <p14:creationId xmlns:p14="http://schemas.microsoft.com/office/powerpoint/2010/main" val="38000568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Integrated Circuits</a:t>
            </a:r>
          </a:p>
        </p:txBody>
      </p:sp>
      <p:sp>
        <p:nvSpPr>
          <p:cNvPr id="3" name="Content Placeholder 2"/>
          <p:cNvSpPr>
            <a:spLocks noGrp="1"/>
          </p:cNvSpPr>
          <p:nvPr>
            <p:ph idx="1"/>
          </p:nvPr>
        </p:nvSpPr>
        <p:spPr/>
        <p:txBody>
          <a:bodyPr/>
          <a:lstStyle/>
          <a:p>
            <a:r>
              <a:rPr lang="en-GB" dirty="0"/>
              <a:t>Integrated circuit (IC) = microelectronic chip or chip</a:t>
            </a:r>
          </a:p>
          <a:p>
            <a:endParaRPr lang="en-GB" dirty="0"/>
          </a:p>
          <a:p>
            <a:r>
              <a:rPr lang="en-GB" dirty="0"/>
              <a:t>Electronic components made into one tiny unit.</a:t>
            </a:r>
          </a:p>
          <a:p>
            <a:endParaRPr lang="en-GB" dirty="0"/>
          </a:p>
          <a:p>
            <a:r>
              <a:rPr lang="en-GB" dirty="0"/>
              <a:t>Uses parallel transmission because the distance is so small</a:t>
            </a:r>
          </a:p>
        </p:txBody>
      </p:sp>
      <p:pic>
        <p:nvPicPr>
          <p:cNvPr id="4" name="Picture 3"/>
          <p:cNvPicPr>
            <a:picLocks noChangeAspect="1"/>
          </p:cNvPicPr>
          <p:nvPr/>
        </p:nvPicPr>
        <p:blipFill rotWithShape="1">
          <a:blip r:embed="rId2"/>
          <a:srcRect l="23049" t="17648" b="30381"/>
          <a:stretch/>
        </p:blipFill>
        <p:spPr>
          <a:xfrm>
            <a:off x="5400150" y="4354811"/>
            <a:ext cx="3912146" cy="2177405"/>
          </a:xfrm>
          <a:prstGeom prst="rect">
            <a:avLst/>
          </a:prstGeom>
        </p:spPr>
      </p:pic>
      <p:pic>
        <p:nvPicPr>
          <p:cNvPr id="5" name="Picture 4"/>
          <p:cNvPicPr>
            <a:picLocks noChangeAspect="1"/>
          </p:cNvPicPr>
          <p:nvPr/>
        </p:nvPicPr>
        <p:blipFill>
          <a:blip r:embed="rId3">
            <a:clrChange>
              <a:clrFrom>
                <a:srgbClr val="FEFEFE"/>
              </a:clrFrom>
              <a:clrTo>
                <a:srgbClr val="FEFEFE">
                  <a:alpha val="0"/>
                </a:srgbClr>
              </a:clrTo>
            </a:clrChange>
            <a:extLst>
              <a:ext uri="{BEBA8EAE-BF5A-486C-A8C5-ECC9F3942E4B}">
                <a14:imgProps xmlns:a14="http://schemas.microsoft.com/office/drawing/2010/main">
                  <a14:imgLayer r:embed="rId4">
                    <a14:imgEffect>
                      <a14:backgroundRemoval t="0" b="99333" l="0" r="99643">
                        <a14:foregroundMark x1="94643" y1="35333" x2="94643" y2="35333"/>
                        <a14:foregroundMark x1="38929" y1="5000" x2="38929" y2="5000"/>
                        <a14:foregroundMark x1="56786" y1="93667" x2="56786" y2="93667"/>
                        <a14:foregroundMark x1="55714" y1="99333" x2="55714" y2="99333"/>
                      </a14:backgroundRemoval>
                    </a14:imgEffect>
                  </a14:imgLayer>
                </a14:imgProps>
              </a:ext>
            </a:extLst>
          </a:blip>
          <a:stretch>
            <a:fillRect/>
          </a:stretch>
        </p:blipFill>
        <p:spPr>
          <a:xfrm>
            <a:off x="2392572" y="3998758"/>
            <a:ext cx="2668626" cy="2859242"/>
          </a:xfrm>
          <a:prstGeom prst="rect">
            <a:avLst/>
          </a:prstGeom>
        </p:spPr>
      </p:pic>
    </p:spTree>
    <p:extLst>
      <p:ext uri="{BB962C8B-B14F-4D97-AF65-F5344CB8AC3E}">
        <p14:creationId xmlns:p14="http://schemas.microsoft.com/office/powerpoint/2010/main" val="1068478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dissolv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dissolve">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USB</a:t>
            </a:r>
          </a:p>
        </p:txBody>
      </p:sp>
      <p:sp>
        <p:nvSpPr>
          <p:cNvPr id="3" name="Content Placeholder 2"/>
          <p:cNvSpPr>
            <a:spLocks noGrp="1"/>
          </p:cNvSpPr>
          <p:nvPr>
            <p:ph idx="1"/>
          </p:nvPr>
        </p:nvSpPr>
        <p:spPr/>
        <p:txBody>
          <a:bodyPr/>
          <a:lstStyle/>
          <a:p>
            <a:r>
              <a:rPr lang="en-GB" dirty="0"/>
              <a:t>USB = Universal Serial Bus </a:t>
            </a:r>
          </a:p>
          <a:p>
            <a:endParaRPr lang="en-GB" dirty="0"/>
          </a:p>
          <a:p>
            <a:r>
              <a:rPr lang="en-GB" dirty="0"/>
              <a:t>Its Serial but different</a:t>
            </a:r>
            <a:r>
              <a:rPr lang="is-IS" dirty="0"/>
              <a:t>….</a:t>
            </a:r>
          </a:p>
          <a:p>
            <a:endParaRPr lang="is-IS" dirty="0"/>
          </a:p>
          <a:p>
            <a:r>
              <a:rPr lang="is-IS" dirty="0"/>
              <a:t>In serial one bit is sent at time. </a:t>
            </a:r>
          </a:p>
          <a:p>
            <a:r>
              <a:rPr lang="is-IS" dirty="0"/>
              <a:t>If a group of bits is being sent and you want to send something – you must wait for the first group to finish </a:t>
            </a:r>
          </a:p>
          <a:p>
            <a:endParaRPr lang="is-IS" dirty="0"/>
          </a:p>
          <a:p>
            <a:r>
              <a:rPr lang="is-IS" dirty="0"/>
              <a:t>With USB this waiting doesn’t happen.</a:t>
            </a:r>
          </a:p>
          <a:p>
            <a:endParaRPr lang="is-IS" dirty="0"/>
          </a:p>
          <a:p>
            <a:r>
              <a:rPr lang="is-IS" dirty="0"/>
              <a:t>USB is asynchronous</a:t>
            </a:r>
            <a:endParaRPr lang="en-GB" dirty="0"/>
          </a:p>
        </p:txBody>
      </p:sp>
    </p:spTree>
    <p:extLst>
      <p:ext uri="{BB962C8B-B14F-4D97-AF65-F5344CB8AC3E}">
        <p14:creationId xmlns:p14="http://schemas.microsoft.com/office/powerpoint/2010/main" val="8903151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337DB-B9B3-E048-9B4E-FA9D51C72525}"/>
              </a:ext>
            </a:extLst>
          </p:cNvPr>
          <p:cNvSpPr>
            <a:spLocks noGrp="1"/>
          </p:cNvSpPr>
          <p:nvPr>
            <p:ph type="title"/>
          </p:nvPr>
        </p:nvSpPr>
        <p:spPr/>
        <p:txBody>
          <a:bodyPr>
            <a:normAutofit fontScale="90000"/>
          </a:bodyPr>
          <a:lstStyle/>
          <a:p>
            <a:r>
              <a:rPr lang="en-GB" dirty="0"/>
              <a:t>Synchronous and Asynchronous</a:t>
            </a:r>
          </a:p>
        </p:txBody>
      </p:sp>
      <p:sp>
        <p:nvSpPr>
          <p:cNvPr id="3" name="Content Placeholder 2">
            <a:extLst>
              <a:ext uri="{FF2B5EF4-FFF2-40B4-BE49-F238E27FC236}">
                <a16:creationId xmlns:a16="http://schemas.microsoft.com/office/drawing/2014/main" id="{D171D888-B1E0-1047-A854-3B409CCBE5ED}"/>
              </a:ext>
            </a:extLst>
          </p:cNvPr>
          <p:cNvSpPr>
            <a:spLocks noGrp="1"/>
          </p:cNvSpPr>
          <p:nvPr>
            <p:ph idx="1"/>
          </p:nvPr>
        </p:nvSpPr>
        <p:spPr/>
        <p:txBody>
          <a:bodyPr/>
          <a:lstStyle/>
          <a:p>
            <a:r>
              <a:rPr lang="en-GB" dirty="0"/>
              <a:t>Synchronous uses time </a:t>
            </a:r>
          </a:p>
          <a:p>
            <a:r>
              <a:rPr lang="en-GB" dirty="0"/>
              <a:t>Asynchronous uses special bits</a:t>
            </a:r>
          </a:p>
          <a:p>
            <a:endParaRPr lang="en-GB" dirty="0"/>
          </a:p>
          <a:p>
            <a:r>
              <a:rPr lang="en-GB" dirty="0"/>
              <a:t>What the hell are you talking about Mr Amar?! </a:t>
            </a:r>
          </a:p>
          <a:p>
            <a:endParaRPr lang="en-GB" dirty="0"/>
          </a:p>
          <a:p>
            <a:r>
              <a:rPr lang="en-GB" dirty="0"/>
              <a:t>Okay imagine if two people want to talk to teach other. </a:t>
            </a:r>
          </a:p>
          <a:p>
            <a:r>
              <a:rPr lang="en-GB" dirty="0"/>
              <a:t>The first person wants to say:</a:t>
            </a:r>
          </a:p>
          <a:p>
            <a:r>
              <a:rPr lang="en-GB" dirty="0"/>
              <a:t>“I think Thanos was correct, even though he killed half the population, the world is overcrowded and by killing people, it means the world has balance and the Earth will be good”</a:t>
            </a:r>
          </a:p>
          <a:p>
            <a:endParaRPr lang="en-GB" dirty="0"/>
          </a:p>
          <a:p>
            <a:r>
              <a:rPr lang="en-GB" dirty="0"/>
              <a:t>Lets see how this message can be sent using synchronous or asynchronous methods</a:t>
            </a:r>
          </a:p>
        </p:txBody>
      </p:sp>
    </p:spTree>
    <p:extLst>
      <p:ext uri="{BB962C8B-B14F-4D97-AF65-F5344CB8AC3E}">
        <p14:creationId xmlns:p14="http://schemas.microsoft.com/office/powerpoint/2010/main" val="32704006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5493B-1117-934E-B557-548D73822564}"/>
              </a:ext>
            </a:extLst>
          </p:cNvPr>
          <p:cNvSpPr>
            <a:spLocks noGrp="1"/>
          </p:cNvSpPr>
          <p:nvPr>
            <p:ph type="title"/>
          </p:nvPr>
        </p:nvSpPr>
        <p:spPr/>
        <p:txBody>
          <a:bodyPr>
            <a:normAutofit fontScale="90000"/>
          </a:bodyPr>
          <a:lstStyle/>
          <a:p>
            <a:r>
              <a:rPr lang="en-GB" dirty="0"/>
              <a:t>Thanos</a:t>
            </a:r>
          </a:p>
        </p:txBody>
      </p:sp>
      <p:sp>
        <p:nvSpPr>
          <p:cNvPr id="3" name="Content Placeholder 2">
            <a:extLst>
              <a:ext uri="{FF2B5EF4-FFF2-40B4-BE49-F238E27FC236}">
                <a16:creationId xmlns:a16="http://schemas.microsoft.com/office/drawing/2014/main" id="{577F5F3E-5327-054B-BA08-047864ED7864}"/>
              </a:ext>
            </a:extLst>
          </p:cNvPr>
          <p:cNvSpPr>
            <a:spLocks noGrp="1"/>
          </p:cNvSpPr>
          <p:nvPr>
            <p:ph idx="1"/>
          </p:nvPr>
        </p:nvSpPr>
        <p:spPr/>
        <p:txBody>
          <a:bodyPr/>
          <a:lstStyle/>
          <a:p>
            <a:r>
              <a:rPr lang="en-GB" dirty="0"/>
              <a:t>“I think Thanos was correct, even though he killed half the population, the world is overcrowded and by killing people, it means the world has balance and the Earth will be good”</a:t>
            </a:r>
          </a:p>
          <a:p>
            <a:endParaRPr lang="en-GB" dirty="0"/>
          </a:p>
          <a:p>
            <a:r>
              <a:rPr lang="en-GB" dirty="0"/>
              <a:t>Now if you just say this sentence, it could take 1 second, maybe 2 seconds, maybe 3 seconds…. It doesn’t matter, you just say all the information you want to say in as much time as it takes. </a:t>
            </a:r>
          </a:p>
          <a:p>
            <a:endParaRPr lang="en-GB" dirty="0"/>
          </a:p>
          <a:p>
            <a:r>
              <a:rPr lang="en-GB" dirty="0"/>
              <a:t>But this is not how data is sent. </a:t>
            </a:r>
          </a:p>
          <a:p>
            <a:r>
              <a:rPr lang="en-GB" dirty="0"/>
              <a:t>To help me teach it, we will break the </a:t>
            </a:r>
          </a:p>
          <a:p>
            <a:r>
              <a:rPr lang="en-GB" dirty="0"/>
              <a:t>data in parts.</a:t>
            </a:r>
          </a:p>
          <a:p>
            <a:endParaRPr lang="en-GB" dirty="0"/>
          </a:p>
        </p:txBody>
      </p:sp>
      <p:pic>
        <p:nvPicPr>
          <p:cNvPr id="1026" name="Picture 2">
            <a:extLst>
              <a:ext uri="{FF2B5EF4-FFF2-40B4-BE49-F238E27FC236}">
                <a16:creationId xmlns:a16="http://schemas.microsoft.com/office/drawing/2014/main" id="{F67EC727-5477-D040-A474-627707B79B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429000"/>
            <a:ext cx="5981700" cy="30031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7524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1325D-71EA-B649-97CD-EF1A032A3087}"/>
              </a:ext>
            </a:extLst>
          </p:cNvPr>
          <p:cNvSpPr>
            <a:spLocks noGrp="1"/>
          </p:cNvSpPr>
          <p:nvPr>
            <p:ph type="title"/>
          </p:nvPr>
        </p:nvSpPr>
        <p:spPr/>
        <p:txBody>
          <a:bodyPr>
            <a:normAutofit fontScale="90000"/>
          </a:bodyPr>
          <a:lstStyle/>
          <a:p>
            <a:r>
              <a:rPr lang="en-GB" dirty="0"/>
              <a:t>Parts</a:t>
            </a:r>
          </a:p>
        </p:txBody>
      </p:sp>
      <p:sp>
        <p:nvSpPr>
          <p:cNvPr id="3" name="Content Placeholder 2">
            <a:extLst>
              <a:ext uri="{FF2B5EF4-FFF2-40B4-BE49-F238E27FC236}">
                <a16:creationId xmlns:a16="http://schemas.microsoft.com/office/drawing/2014/main" id="{8C6DFE1D-4EC7-2145-8868-3EC11DAAC71F}"/>
              </a:ext>
            </a:extLst>
          </p:cNvPr>
          <p:cNvSpPr>
            <a:spLocks noGrp="1"/>
          </p:cNvSpPr>
          <p:nvPr>
            <p:ph idx="1"/>
          </p:nvPr>
        </p:nvSpPr>
        <p:spPr/>
        <p:txBody>
          <a:bodyPr>
            <a:normAutofit lnSpcReduction="10000"/>
          </a:bodyPr>
          <a:lstStyle/>
          <a:p>
            <a:r>
              <a:rPr lang="en-GB" dirty="0">
                <a:solidFill>
                  <a:schemeClr val="tx1"/>
                </a:solidFill>
              </a:rPr>
              <a:t>I think Thanos was correct, </a:t>
            </a:r>
            <a:r>
              <a:rPr lang="en-GB" dirty="0">
                <a:solidFill>
                  <a:srgbClr val="00B0F0"/>
                </a:solidFill>
              </a:rPr>
              <a:t>even though he killed half the population, </a:t>
            </a:r>
            <a:r>
              <a:rPr lang="en-GB" dirty="0">
                <a:solidFill>
                  <a:srgbClr val="FFFF00"/>
                </a:solidFill>
              </a:rPr>
              <a:t>the world is overcrowded and by killing people, it means the world has balance and the Earth will be good</a:t>
            </a:r>
          </a:p>
          <a:p>
            <a:endParaRPr lang="en-GB" dirty="0"/>
          </a:p>
          <a:p>
            <a:r>
              <a:rPr lang="en-GB" dirty="0"/>
              <a:t>So we have a black part, a blue part and a yellow part.</a:t>
            </a:r>
          </a:p>
          <a:p>
            <a:endParaRPr lang="en-GB" dirty="0"/>
          </a:p>
          <a:p>
            <a:r>
              <a:rPr lang="en-GB" dirty="0"/>
              <a:t>Now you have 1 second to say each part </a:t>
            </a:r>
          </a:p>
          <a:p>
            <a:endParaRPr lang="en-GB" dirty="0"/>
          </a:p>
          <a:p>
            <a:r>
              <a:rPr lang="en-GB" dirty="0"/>
              <a:t>Can you say the black part in 1 second? Maybe yes.</a:t>
            </a:r>
          </a:p>
          <a:p>
            <a:r>
              <a:rPr lang="en-GB" dirty="0"/>
              <a:t>The blue part in 1 second? Maybe yes.</a:t>
            </a:r>
          </a:p>
          <a:p>
            <a:r>
              <a:rPr lang="en-GB" dirty="0"/>
              <a:t>They yellow part in 1 second? Maybe if you Eminem </a:t>
            </a:r>
          </a:p>
          <a:p>
            <a:endParaRPr lang="en-GB" dirty="0"/>
          </a:p>
          <a:p>
            <a:r>
              <a:rPr lang="en-GB" dirty="0"/>
              <a:t>But that is how synchronous data transmission works</a:t>
            </a:r>
          </a:p>
        </p:txBody>
      </p:sp>
    </p:spTree>
    <p:extLst>
      <p:ext uri="{BB962C8B-B14F-4D97-AF65-F5344CB8AC3E}">
        <p14:creationId xmlns:p14="http://schemas.microsoft.com/office/powerpoint/2010/main" val="2473822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83BB-8118-6B44-BE33-AAAA8F7FC02C}"/>
              </a:ext>
            </a:extLst>
          </p:cNvPr>
          <p:cNvSpPr>
            <a:spLocks noGrp="1"/>
          </p:cNvSpPr>
          <p:nvPr>
            <p:ph type="title"/>
          </p:nvPr>
        </p:nvSpPr>
        <p:spPr/>
        <p:txBody>
          <a:bodyPr>
            <a:normAutofit fontScale="90000"/>
          </a:bodyPr>
          <a:lstStyle/>
          <a:p>
            <a:r>
              <a:rPr lang="en-GB" dirty="0"/>
              <a:t>Synchronous data transmission</a:t>
            </a:r>
          </a:p>
        </p:txBody>
      </p:sp>
      <p:sp>
        <p:nvSpPr>
          <p:cNvPr id="3" name="Content Placeholder 2">
            <a:extLst>
              <a:ext uri="{FF2B5EF4-FFF2-40B4-BE49-F238E27FC236}">
                <a16:creationId xmlns:a16="http://schemas.microsoft.com/office/drawing/2014/main" id="{C11F1F99-F455-824D-A90C-D5AE5A04C9D3}"/>
              </a:ext>
            </a:extLst>
          </p:cNvPr>
          <p:cNvSpPr>
            <a:spLocks noGrp="1"/>
          </p:cNvSpPr>
          <p:nvPr>
            <p:ph idx="1"/>
          </p:nvPr>
        </p:nvSpPr>
        <p:spPr/>
        <p:txBody>
          <a:bodyPr>
            <a:normAutofit lnSpcReduction="10000"/>
          </a:bodyPr>
          <a:lstStyle/>
          <a:p>
            <a:r>
              <a:rPr lang="en-GB" dirty="0"/>
              <a:t>The sender and the receiver both have to agree on a time frame.  In our example we said 1 second. </a:t>
            </a:r>
          </a:p>
          <a:p>
            <a:endParaRPr lang="en-GB" dirty="0"/>
          </a:p>
          <a:p>
            <a:r>
              <a:rPr lang="en-GB" dirty="0"/>
              <a:t>The sender then sends ALL the data in one continuous stream. </a:t>
            </a:r>
          </a:p>
          <a:p>
            <a:r>
              <a:rPr lang="en-GB" i="1" dirty="0"/>
              <a:t>I think Thanos was correct, even though he killed half the population, the world is overcrowded and by killing people, it means the world has balance and the Earth will be good</a:t>
            </a:r>
          </a:p>
          <a:p>
            <a:endParaRPr lang="en-GB" i="1" dirty="0"/>
          </a:p>
          <a:p>
            <a:r>
              <a:rPr lang="en-GB" dirty="0"/>
              <a:t>The receiver waits for the agreed time frame (1 second) and then you have to hope that all your data was sent within that time frame.</a:t>
            </a:r>
          </a:p>
          <a:p>
            <a:endParaRPr lang="en-GB" dirty="0"/>
          </a:p>
          <a:p>
            <a:r>
              <a:rPr lang="en-GB" dirty="0"/>
              <a:t>Your timings must be super perfect for everything to match up, otherwise the receiver will think its getting the start of a new piece of data whereas its really getting the end of the first piece of data because you could not get your timings to match.</a:t>
            </a:r>
          </a:p>
          <a:p>
            <a:endParaRPr lang="en-GB" dirty="0"/>
          </a:p>
          <a:p>
            <a:endParaRPr lang="en-GB" dirty="0"/>
          </a:p>
        </p:txBody>
      </p:sp>
    </p:spTree>
    <p:extLst>
      <p:ext uri="{BB962C8B-B14F-4D97-AF65-F5344CB8AC3E}">
        <p14:creationId xmlns:p14="http://schemas.microsoft.com/office/powerpoint/2010/main" val="25808975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70B2D-1FB7-DD48-86A1-2C00702F5385}"/>
              </a:ext>
            </a:extLst>
          </p:cNvPr>
          <p:cNvSpPr>
            <a:spLocks noGrp="1"/>
          </p:cNvSpPr>
          <p:nvPr>
            <p:ph type="title"/>
          </p:nvPr>
        </p:nvSpPr>
        <p:spPr/>
        <p:txBody>
          <a:bodyPr>
            <a:normAutofit fontScale="90000"/>
          </a:bodyPr>
          <a:lstStyle/>
          <a:p>
            <a:r>
              <a:rPr lang="en-GB" dirty="0"/>
              <a:t>Asynchronous data transmission</a:t>
            </a:r>
          </a:p>
        </p:txBody>
      </p:sp>
      <p:sp>
        <p:nvSpPr>
          <p:cNvPr id="3" name="Content Placeholder 2">
            <a:extLst>
              <a:ext uri="{FF2B5EF4-FFF2-40B4-BE49-F238E27FC236}">
                <a16:creationId xmlns:a16="http://schemas.microsoft.com/office/drawing/2014/main" id="{E6B5ADED-93D4-F741-A9F6-8708464DE9DB}"/>
              </a:ext>
            </a:extLst>
          </p:cNvPr>
          <p:cNvSpPr>
            <a:spLocks noGrp="1"/>
          </p:cNvSpPr>
          <p:nvPr>
            <p:ph idx="1"/>
          </p:nvPr>
        </p:nvSpPr>
        <p:spPr/>
        <p:txBody>
          <a:bodyPr/>
          <a:lstStyle/>
          <a:p>
            <a:r>
              <a:rPr lang="en-GB" dirty="0"/>
              <a:t>This does not care about timing. </a:t>
            </a:r>
          </a:p>
          <a:p>
            <a:r>
              <a:rPr lang="en-GB" dirty="0"/>
              <a:t>This just splits your data into parts </a:t>
            </a:r>
          </a:p>
          <a:p>
            <a:r>
              <a:rPr lang="en-GB" dirty="0">
                <a:solidFill>
                  <a:schemeClr val="tx1"/>
                </a:solidFill>
              </a:rPr>
              <a:t>I think Thanos was correct, </a:t>
            </a:r>
            <a:r>
              <a:rPr lang="en-GB" dirty="0">
                <a:solidFill>
                  <a:srgbClr val="00B0F0"/>
                </a:solidFill>
              </a:rPr>
              <a:t>even though he killed half the population, </a:t>
            </a:r>
            <a:r>
              <a:rPr lang="en-GB" dirty="0">
                <a:solidFill>
                  <a:srgbClr val="FFFF00"/>
                </a:solidFill>
              </a:rPr>
              <a:t>the world is overcrowded and by killing people, it means the world has balance and the Earth will be good</a:t>
            </a:r>
          </a:p>
          <a:p>
            <a:endParaRPr lang="en-GB" dirty="0"/>
          </a:p>
          <a:p>
            <a:r>
              <a:rPr lang="en-GB" dirty="0"/>
              <a:t>At the start and end of each is a start bit and stop bit. </a:t>
            </a:r>
          </a:p>
          <a:p>
            <a:r>
              <a:rPr lang="en-GB" dirty="0"/>
              <a:t>So when the receiver gets the data, they can tell where the start is and where the end is of that part, it doesn’t matter if you both have the same timing or not.</a:t>
            </a:r>
          </a:p>
        </p:txBody>
      </p:sp>
    </p:spTree>
    <p:extLst>
      <p:ext uri="{BB962C8B-B14F-4D97-AF65-F5344CB8AC3E}">
        <p14:creationId xmlns:p14="http://schemas.microsoft.com/office/powerpoint/2010/main" val="37578289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156E2-5052-F043-8BF3-7E5346071FCB}"/>
              </a:ext>
            </a:extLst>
          </p:cNvPr>
          <p:cNvSpPr>
            <a:spLocks noGrp="1"/>
          </p:cNvSpPr>
          <p:nvPr>
            <p:ph type="title"/>
          </p:nvPr>
        </p:nvSpPr>
        <p:spPr/>
        <p:txBody>
          <a:bodyPr>
            <a:normAutofit fontScale="90000"/>
          </a:bodyPr>
          <a:lstStyle/>
          <a:p>
            <a:r>
              <a:rPr lang="en-GB" dirty="0"/>
              <a:t>Synchronous vs Asynchronous</a:t>
            </a:r>
          </a:p>
        </p:txBody>
      </p:sp>
      <p:sp>
        <p:nvSpPr>
          <p:cNvPr id="3" name="Content Placeholder 2">
            <a:extLst>
              <a:ext uri="{FF2B5EF4-FFF2-40B4-BE49-F238E27FC236}">
                <a16:creationId xmlns:a16="http://schemas.microsoft.com/office/drawing/2014/main" id="{26ABDC52-0256-DF46-AA94-F95F92D094C3}"/>
              </a:ext>
            </a:extLst>
          </p:cNvPr>
          <p:cNvSpPr>
            <a:spLocks noGrp="1"/>
          </p:cNvSpPr>
          <p:nvPr>
            <p:ph idx="1"/>
          </p:nvPr>
        </p:nvSpPr>
        <p:spPr/>
        <p:txBody>
          <a:bodyPr/>
          <a:lstStyle/>
          <a:p>
            <a:r>
              <a:rPr lang="en-GB" dirty="0"/>
              <a:t>Synchronous :</a:t>
            </a:r>
          </a:p>
          <a:p>
            <a:r>
              <a:rPr lang="en-GB" dirty="0"/>
              <a:t>Uses time. Usually millions of things per second. Same speed as your CPU clock</a:t>
            </a:r>
          </a:p>
          <a:p>
            <a:r>
              <a:rPr lang="en-GB" dirty="0"/>
              <a:t>+ Faster. Because you send everything in one continuous stream </a:t>
            </a:r>
          </a:p>
          <a:p>
            <a:pPr marL="0" indent="0"/>
            <a:r>
              <a:rPr lang="en-GB" dirty="0"/>
              <a:t>- Your timing must be accurate otherwise mistakes will happen </a:t>
            </a:r>
          </a:p>
          <a:p>
            <a:pPr marL="0" indent="0"/>
            <a:endParaRPr lang="en-GB" dirty="0"/>
          </a:p>
          <a:p>
            <a:pPr marL="0" indent="0"/>
            <a:endParaRPr lang="en-GB" dirty="0"/>
          </a:p>
          <a:p>
            <a:pPr marL="0" indent="0"/>
            <a:r>
              <a:rPr lang="en-GB" dirty="0"/>
              <a:t>Asynchronous :</a:t>
            </a:r>
          </a:p>
          <a:p>
            <a:pPr marL="0" indent="0"/>
            <a:r>
              <a:rPr lang="en-GB" dirty="0"/>
              <a:t>Uses Start bits and Stop Bits. </a:t>
            </a:r>
          </a:p>
          <a:p>
            <a:pPr marL="0" indent="0"/>
            <a:r>
              <a:rPr lang="en-GB" dirty="0"/>
              <a:t>+ More reliable than synchronous because you don’t need timing</a:t>
            </a:r>
          </a:p>
          <a:p>
            <a:pPr marL="0" indent="0"/>
            <a:r>
              <a:rPr lang="en-GB" dirty="0"/>
              <a:t>- You need to add start bits and stop bits </a:t>
            </a:r>
          </a:p>
        </p:txBody>
      </p:sp>
    </p:spTree>
    <p:extLst>
      <p:ext uri="{BB962C8B-B14F-4D97-AF65-F5344CB8AC3E}">
        <p14:creationId xmlns:p14="http://schemas.microsoft.com/office/powerpoint/2010/main" val="1327796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USB </a:t>
            </a:r>
          </a:p>
        </p:txBody>
      </p:sp>
      <p:sp>
        <p:nvSpPr>
          <p:cNvPr id="3" name="Content Placeholder 2"/>
          <p:cNvSpPr>
            <a:spLocks noGrp="1"/>
          </p:cNvSpPr>
          <p:nvPr>
            <p:ph idx="1"/>
          </p:nvPr>
        </p:nvSpPr>
        <p:spPr/>
        <p:txBody>
          <a:bodyPr>
            <a:normAutofit/>
          </a:bodyPr>
          <a:lstStyle/>
          <a:p>
            <a:r>
              <a:rPr lang="en-GB" dirty="0"/>
              <a:t>It depends on the device you connect but USB can have 3 modes</a:t>
            </a:r>
          </a:p>
          <a:p>
            <a:endParaRPr lang="en-GB" dirty="0"/>
          </a:p>
          <a:p>
            <a:r>
              <a:rPr lang="en-GB" b="1" dirty="0"/>
              <a:t>Interrupt</a:t>
            </a:r>
            <a:r>
              <a:rPr lang="en-GB" dirty="0"/>
              <a:t> - A device like a mouse or a keyboard, which will be sending very little data, would choose the interrupt mode.</a:t>
            </a:r>
          </a:p>
          <a:p>
            <a:endParaRPr lang="en-GB" dirty="0"/>
          </a:p>
          <a:p>
            <a:r>
              <a:rPr lang="en-GB" b="1" dirty="0"/>
              <a:t>Bulk</a:t>
            </a:r>
            <a:r>
              <a:rPr lang="en-GB" dirty="0"/>
              <a:t> - A device like a printer, which receives data in one big packet, uses the bulk transfer mode. A block of data is sent to the printer (in 64-byte chunks) and verified to make sure it's correct.</a:t>
            </a:r>
          </a:p>
          <a:p>
            <a:endParaRPr lang="en-GB" dirty="0"/>
          </a:p>
          <a:p>
            <a:r>
              <a:rPr lang="en-GB" b="1" dirty="0"/>
              <a:t>Isochronous</a:t>
            </a:r>
            <a:r>
              <a:rPr lang="en-GB" dirty="0"/>
              <a:t> - A streaming device (such as speakers) uses the isochronous mode. Data streams between the device and the host in real-time, and there is no error correction.</a:t>
            </a:r>
          </a:p>
        </p:txBody>
      </p:sp>
    </p:spTree>
    <p:extLst>
      <p:ext uri="{BB962C8B-B14F-4D97-AF65-F5344CB8AC3E}">
        <p14:creationId xmlns:p14="http://schemas.microsoft.com/office/powerpoint/2010/main" val="3674114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Which is better?</a:t>
            </a:r>
          </a:p>
        </p:txBody>
      </p:sp>
      <p:sp>
        <p:nvSpPr>
          <p:cNvPr id="3" name="Content Placeholder 2"/>
          <p:cNvSpPr>
            <a:spLocks noGrp="1"/>
          </p:cNvSpPr>
          <p:nvPr>
            <p:ph idx="1"/>
          </p:nvPr>
        </p:nvSpPr>
        <p:spPr/>
        <p:txBody>
          <a:bodyPr>
            <a:normAutofit/>
          </a:bodyPr>
          <a:lstStyle/>
          <a:p>
            <a:r>
              <a:rPr lang="en-GB" dirty="0"/>
              <a:t>Serial or Parallel? What’s best??</a:t>
            </a:r>
          </a:p>
          <a:p>
            <a:endParaRPr lang="en-GB" dirty="0"/>
          </a:p>
          <a:p>
            <a:r>
              <a:rPr lang="en-GB" dirty="0"/>
              <a:t>Honestly, now its serial. </a:t>
            </a:r>
          </a:p>
          <a:p>
            <a:endParaRPr lang="en-GB" dirty="0"/>
          </a:p>
          <a:p>
            <a:r>
              <a:rPr lang="en-GB" dirty="0"/>
              <a:t>Yes it can only transmit 1 bit at a time but cables are so fast now it doesn’t matter.</a:t>
            </a:r>
          </a:p>
          <a:p>
            <a:endParaRPr lang="en-GB" dirty="0"/>
          </a:p>
          <a:p>
            <a:r>
              <a:rPr lang="en-GB" dirty="0"/>
              <a:t>And there are less errors because its easier to receive the data </a:t>
            </a:r>
          </a:p>
          <a:p>
            <a:endParaRPr lang="en-GB" dirty="0"/>
          </a:p>
          <a:p>
            <a:r>
              <a:rPr lang="en-GB" dirty="0"/>
              <a:t>And you can make the wire longer</a:t>
            </a:r>
          </a:p>
          <a:p>
            <a:endParaRPr lang="en-GB" dirty="0"/>
          </a:p>
          <a:p>
            <a:r>
              <a:rPr lang="en-GB" dirty="0"/>
              <a:t>And the wire takes up less space (only 1 line and not 8)</a:t>
            </a:r>
          </a:p>
        </p:txBody>
      </p:sp>
    </p:spTree>
    <p:extLst>
      <p:ext uri="{BB962C8B-B14F-4D97-AF65-F5344CB8AC3E}">
        <p14:creationId xmlns:p14="http://schemas.microsoft.com/office/powerpoint/2010/main" val="3179971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C6D32-FA2C-FA42-B03A-54E9F2E35B2B}"/>
              </a:ext>
            </a:extLst>
          </p:cNvPr>
          <p:cNvSpPr>
            <a:spLocks noGrp="1"/>
          </p:cNvSpPr>
          <p:nvPr>
            <p:ph type="title"/>
          </p:nvPr>
        </p:nvSpPr>
        <p:spPr/>
        <p:txBody>
          <a:bodyPr>
            <a:normAutofit fontScale="90000"/>
          </a:bodyPr>
          <a:lstStyle/>
          <a:p>
            <a:r>
              <a:rPr lang="en-GB" dirty="0"/>
              <a:t>Today</a:t>
            </a:r>
          </a:p>
        </p:txBody>
      </p:sp>
      <p:sp>
        <p:nvSpPr>
          <p:cNvPr id="3" name="Content Placeholder 2">
            <a:extLst>
              <a:ext uri="{FF2B5EF4-FFF2-40B4-BE49-F238E27FC236}">
                <a16:creationId xmlns:a16="http://schemas.microsoft.com/office/drawing/2014/main" id="{1B764C69-29B4-7B4B-8649-CE082504B44C}"/>
              </a:ext>
            </a:extLst>
          </p:cNvPr>
          <p:cNvSpPr>
            <a:spLocks noGrp="1"/>
          </p:cNvSpPr>
          <p:nvPr>
            <p:ph idx="1"/>
          </p:nvPr>
        </p:nvSpPr>
        <p:spPr>
          <a:solidFill>
            <a:srgbClr val="7030A0"/>
          </a:solidFill>
        </p:spPr>
        <p:txBody>
          <a:bodyPr>
            <a:normAutofit/>
          </a:bodyPr>
          <a:lstStyle/>
          <a:p>
            <a:pPr marL="0" indent="0"/>
            <a:r>
              <a:rPr lang="en-US" dirty="0"/>
              <a:t>2. Describe how data is transmitted from one device to another using different methods of data transmission </a:t>
            </a:r>
          </a:p>
          <a:p>
            <a:pPr marL="0" indent="0"/>
            <a:r>
              <a:rPr lang="en-US" dirty="0"/>
              <a:t>5. Explain the suitability of each method of data transmission, for a given scenario </a:t>
            </a:r>
          </a:p>
          <a:p>
            <a:pPr marL="0" indent="0"/>
            <a:r>
              <a:rPr lang="en-US" dirty="0"/>
              <a:t>13. Serial , parallel, simplex, half-duplex – full-duplex </a:t>
            </a:r>
          </a:p>
          <a:p>
            <a:pPr marL="514350" indent="-514350">
              <a:buAutoNum type="arabicPeriod" startAt="14"/>
            </a:pPr>
            <a:r>
              <a:rPr lang="en-US" dirty="0"/>
              <a:t>Including the advantages and disadvantages of each method </a:t>
            </a:r>
          </a:p>
          <a:p>
            <a:pPr marL="514350" indent="-514350">
              <a:buAutoNum type="arabicPeriod" startAt="14"/>
            </a:pPr>
            <a:r>
              <a:rPr lang="en-US" dirty="0"/>
              <a:t>Including the benefits and drawbacks of the interface</a:t>
            </a:r>
          </a:p>
          <a:p>
            <a:pPr marL="514350" indent="-514350">
              <a:buFont typeface="+mj-lt"/>
              <a:buAutoNum type="arabicPeriod"/>
            </a:pPr>
            <a:endParaRPr lang="en-US" dirty="0">
              <a:effectLst/>
            </a:endParaRPr>
          </a:p>
          <a:p>
            <a:pPr marL="0" indent="0"/>
            <a:r>
              <a:rPr lang="en-US" dirty="0"/>
              <a:t>Understand: What is a packet</a:t>
            </a:r>
          </a:p>
          <a:p>
            <a:pPr marL="0" indent="0"/>
            <a:endParaRPr lang="en-US" dirty="0">
              <a:effectLst/>
            </a:endParaRPr>
          </a:p>
          <a:p>
            <a:pPr marL="0" indent="0"/>
            <a:r>
              <a:rPr lang="en-US" dirty="0"/>
              <a:t>Able: Explain simplex, half duplex and duplex</a:t>
            </a:r>
          </a:p>
          <a:p>
            <a:pPr marL="0" indent="0"/>
            <a:endParaRPr lang="en-US" dirty="0">
              <a:effectLst/>
            </a:endParaRPr>
          </a:p>
          <a:p>
            <a:pPr marL="0" indent="0"/>
            <a:r>
              <a:rPr lang="en-US" dirty="0"/>
              <a:t>Answer: What are the different ways a packet routes itself?</a:t>
            </a:r>
            <a:endParaRPr lang="en-US" dirty="0">
              <a:effectLst/>
            </a:endParaRPr>
          </a:p>
        </p:txBody>
      </p:sp>
    </p:spTree>
    <p:extLst>
      <p:ext uri="{BB962C8B-B14F-4D97-AF65-F5344CB8AC3E}">
        <p14:creationId xmlns:p14="http://schemas.microsoft.com/office/powerpoint/2010/main" val="3021477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One way?</a:t>
            </a:r>
          </a:p>
        </p:txBody>
      </p:sp>
      <p:sp>
        <p:nvSpPr>
          <p:cNvPr id="3" name="Content Placeholder 2"/>
          <p:cNvSpPr>
            <a:spLocks noGrp="1"/>
          </p:cNvSpPr>
          <p:nvPr>
            <p:ph idx="1"/>
          </p:nvPr>
        </p:nvSpPr>
        <p:spPr/>
        <p:txBody>
          <a:bodyPr/>
          <a:lstStyle/>
          <a:p>
            <a:r>
              <a:rPr lang="en-GB" dirty="0"/>
              <a:t>This next bit is super simple</a:t>
            </a:r>
            <a:r>
              <a:rPr lang="is-IS" dirty="0"/>
              <a:t>…..but has stupid names </a:t>
            </a:r>
          </a:p>
          <a:p>
            <a:endParaRPr lang="is-IS" dirty="0"/>
          </a:p>
          <a:p>
            <a:r>
              <a:rPr lang="is-IS" dirty="0"/>
              <a:t>Simplex</a:t>
            </a:r>
          </a:p>
          <a:p>
            <a:r>
              <a:rPr lang="is-IS" dirty="0"/>
              <a:t>Half-Duplex</a:t>
            </a:r>
          </a:p>
          <a:p>
            <a:r>
              <a:rPr lang="is-IS" dirty="0"/>
              <a:t>Full Duplex</a:t>
            </a:r>
            <a:endParaRPr lang="en-GB" dirty="0"/>
          </a:p>
        </p:txBody>
      </p:sp>
    </p:spTree>
    <p:extLst>
      <p:ext uri="{BB962C8B-B14F-4D97-AF65-F5344CB8AC3E}">
        <p14:creationId xmlns:p14="http://schemas.microsoft.com/office/powerpoint/2010/main" val="1932480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Simplex</a:t>
            </a:r>
          </a:p>
        </p:txBody>
      </p:sp>
      <p:cxnSp>
        <p:nvCxnSpPr>
          <p:cNvPr id="7" name="Straight Arrow Connector 6"/>
          <p:cNvCxnSpPr/>
          <p:nvPr/>
        </p:nvCxnSpPr>
        <p:spPr>
          <a:xfrm>
            <a:off x="10668001" y="2177406"/>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
          </p:nvPr>
        </p:nvSpPr>
        <p:spPr>
          <a:xfrm>
            <a:off x="1524000" y="3810458"/>
            <a:ext cx="9144000" cy="3047542"/>
          </a:xfrm>
        </p:spPr>
        <p:txBody>
          <a:bodyPr/>
          <a:lstStyle/>
          <a:p>
            <a:r>
              <a:rPr lang="en-GB" dirty="0"/>
              <a:t>Simplex:</a:t>
            </a:r>
          </a:p>
          <a:p>
            <a:r>
              <a:rPr lang="en-GB" dirty="0"/>
              <a:t>Data goes only in one direction </a:t>
            </a:r>
          </a:p>
          <a:p>
            <a:endParaRPr lang="en-GB" dirty="0"/>
          </a:p>
          <a:p>
            <a:r>
              <a:rPr lang="en-GB" dirty="0"/>
              <a:t>Example: Keyboard to processor </a:t>
            </a:r>
          </a:p>
        </p:txBody>
      </p:sp>
      <p:sp>
        <p:nvSpPr>
          <p:cNvPr id="11" name="Rectangle 10"/>
          <p:cNvSpPr/>
          <p:nvPr/>
        </p:nvSpPr>
        <p:spPr>
          <a:xfrm>
            <a:off x="1524000" y="4263305"/>
            <a:ext cx="9144000" cy="64332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12" name="Rectangle 11"/>
          <p:cNvSpPr/>
          <p:nvPr/>
        </p:nvSpPr>
        <p:spPr>
          <a:xfrm>
            <a:off x="1524000" y="5238990"/>
            <a:ext cx="9144000" cy="64332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054629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repeatCount="indefinite" accel="50000" fill="remove"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xit" presetSubtype="0" fill="hold" grpId="0" nodeType="clickEffect">
                                  <p:stCondLst>
                                    <p:cond delay="0"/>
                                  </p:stCondLst>
                                  <p:childTnLst>
                                    <p:animEffect transition="out" filter="dissolve">
                                      <p:cBhvr>
                                        <p:cTn id="12" dur="500"/>
                                        <p:tgtEl>
                                          <p:spTgt spid="11"/>
                                        </p:tgtEl>
                                      </p:cBhvr>
                                    </p:animEffect>
                                    <p:set>
                                      <p:cBhvr>
                                        <p:cTn id="13" dur="1" fill="hold">
                                          <p:stCondLst>
                                            <p:cond delay="499"/>
                                          </p:stCondLst>
                                        </p:cTn>
                                        <p:tgtEl>
                                          <p:spTgt spid="11"/>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9" presetClass="exit" presetSubtype="0" fill="hold" grpId="0" nodeType="clickEffect">
                                  <p:stCondLst>
                                    <p:cond delay="0"/>
                                  </p:stCondLst>
                                  <p:childTnLst>
                                    <p:animEffect transition="out" filter="dissolve">
                                      <p:cBhvr>
                                        <p:cTn id="17" dur="500"/>
                                        <p:tgtEl>
                                          <p:spTgt spid="12"/>
                                        </p:tgtEl>
                                      </p:cBhvr>
                                    </p:animEffect>
                                    <p:set>
                                      <p:cBhvr>
                                        <p:cTn id="18"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Half Duplex</a:t>
            </a:r>
          </a:p>
        </p:txBody>
      </p:sp>
      <p:cxnSp>
        <p:nvCxnSpPr>
          <p:cNvPr id="7" name="Straight Arrow Connector 6"/>
          <p:cNvCxnSpPr/>
          <p:nvPr/>
        </p:nvCxnSpPr>
        <p:spPr>
          <a:xfrm>
            <a:off x="10668001" y="2045441"/>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
          </p:nvPr>
        </p:nvSpPr>
        <p:spPr>
          <a:xfrm>
            <a:off x="1524000" y="3810458"/>
            <a:ext cx="9144000" cy="3047542"/>
          </a:xfrm>
        </p:spPr>
        <p:txBody>
          <a:bodyPr>
            <a:normAutofit/>
          </a:bodyPr>
          <a:lstStyle/>
          <a:p>
            <a:r>
              <a:rPr lang="en-GB" dirty="0"/>
              <a:t>Half Duplex</a:t>
            </a:r>
          </a:p>
          <a:p>
            <a:r>
              <a:rPr lang="en-GB" dirty="0"/>
              <a:t>Data can go in both directions</a:t>
            </a:r>
          </a:p>
          <a:p>
            <a:r>
              <a:rPr lang="en-GB" dirty="0"/>
              <a:t>But it must wait for the other data to finish</a:t>
            </a:r>
          </a:p>
          <a:p>
            <a:endParaRPr lang="en-GB" dirty="0"/>
          </a:p>
          <a:p>
            <a:endParaRPr lang="en-GB" dirty="0"/>
          </a:p>
          <a:p>
            <a:r>
              <a:rPr lang="en-GB" dirty="0"/>
              <a:t>Example: Walkie-Talkie </a:t>
            </a:r>
          </a:p>
        </p:txBody>
      </p:sp>
      <p:cxnSp>
        <p:nvCxnSpPr>
          <p:cNvPr id="5" name="Straight Arrow Connector 4"/>
          <p:cNvCxnSpPr/>
          <p:nvPr/>
        </p:nvCxnSpPr>
        <p:spPr>
          <a:xfrm flipH="1">
            <a:off x="-1547883" y="2610228"/>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6" name="Straight Arrow Connector 5"/>
          <p:cNvCxnSpPr/>
          <p:nvPr/>
        </p:nvCxnSpPr>
        <p:spPr>
          <a:xfrm>
            <a:off x="10668001" y="2049382"/>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H="1">
            <a:off x="-1547883" y="2601614"/>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a:off x="10668001" y="2049382"/>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1547883" y="2610228"/>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10668001" y="2053323"/>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1547883" y="2593000"/>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0668001" y="2049382"/>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flipH="1">
            <a:off x="-1547883" y="2593000"/>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10668001" y="2036827"/>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a:off x="-1547883" y="2593000"/>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0668001" y="1999163"/>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H="1">
            <a:off x="-1547883" y="2567158"/>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10668001" y="2053323"/>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H="1">
            <a:off x="-1547883" y="2610228"/>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12278424" y="2057268"/>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H="1">
            <a:off x="-3199886" y="2558544"/>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12278424" y="2045441"/>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flipH="1">
            <a:off x="-1547883" y="2558544"/>
            <a:ext cx="3071883" cy="0"/>
          </a:xfrm>
          <a:prstGeom prst="straightConnector1">
            <a:avLst/>
          </a:prstGeom>
          <a:ln w="7620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1524000" y="4391528"/>
            <a:ext cx="9144000" cy="44537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
        <p:nvSpPr>
          <p:cNvPr id="27" name="Rectangle 26"/>
          <p:cNvSpPr/>
          <p:nvPr/>
        </p:nvSpPr>
        <p:spPr>
          <a:xfrm>
            <a:off x="1524000" y="4836907"/>
            <a:ext cx="9144000" cy="44537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pic>
        <p:nvPicPr>
          <p:cNvPr id="3" name="Picture 2"/>
          <p:cNvPicPr>
            <a:picLocks noChangeAspect="1"/>
          </p:cNvPicPr>
          <p:nvPr/>
        </p:nvPicPr>
        <p:blipFill>
          <a:blip r:embed="rId2"/>
          <a:stretch>
            <a:fillRect/>
          </a:stretch>
        </p:blipFill>
        <p:spPr>
          <a:xfrm>
            <a:off x="8352621" y="4981638"/>
            <a:ext cx="2315379" cy="1876362"/>
          </a:xfrm>
          <a:prstGeom prst="rect">
            <a:avLst/>
          </a:prstGeom>
        </p:spPr>
      </p:pic>
      <p:sp>
        <p:nvSpPr>
          <p:cNvPr id="28" name="Rectangle 27"/>
          <p:cNvSpPr/>
          <p:nvPr/>
        </p:nvSpPr>
        <p:spPr>
          <a:xfrm>
            <a:off x="1524000" y="6412622"/>
            <a:ext cx="9144000" cy="44537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146529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fill="hold"/>
                                        <p:tgtEl>
                                          <p:spTgt spid="7"/>
                                        </p:tgtEl>
                                        <p:attrNameLst>
                                          <p:attrName>ppt_x</p:attrName>
                                        </p:attrNameLst>
                                      </p:cBhvr>
                                      <p:tavLst>
                                        <p:tav tm="0">
                                          <p:val>
                                            <p:strVal val="0-#ppt_w/2"/>
                                          </p:val>
                                        </p:tav>
                                        <p:tav tm="100000">
                                          <p:val>
                                            <p:strVal val="#ppt_x"/>
                                          </p:val>
                                        </p:tav>
                                      </p:tavLst>
                                    </p:anim>
                                    <p:anim calcmode="lin" valueType="num">
                                      <p:cBhvr additive="base">
                                        <p:cTn id="8" dur="10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2" accel="50000" decel="5000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1000" fill="hold"/>
                                        <p:tgtEl>
                                          <p:spTgt spid="5"/>
                                        </p:tgtEl>
                                        <p:attrNameLst>
                                          <p:attrName>ppt_x</p:attrName>
                                        </p:attrNameLst>
                                      </p:cBhvr>
                                      <p:tavLst>
                                        <p:tav tm="0">
                                          <p:val>
                                            <p:strVal val="1+#ppt_w/2"/>
                                          </p:val>
                                        </p:tav>
                                        <p:tav tm="100000">
                                          <p:val>
                                            <p:strVal val="#ppt_x"/>
                                          </p:val>
                                        </p:tav>
                                      </p:tavLst>
                                    </p:anim>
                                    <p:anim calcmode="lin" valueType="num">
                                      <p:cBhvr additive="base">
                                        <p:cTn id="13" dur="10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2000"/>
                            </p:stCondLst>
                            <p:childTnLst>
                              <p:par>
                                <p:cTn id="15" presetID="2" presetClass="entr" presetSubtype="8" accel="50000" decel="5000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1000" fill="hold"/>
                                        <p:tgtEl>
                                          <p:spTgt spid="6"/>
                                        </p:tgtEl>
                                        <p:attrNameLst>
                                          <p:attrName>ppt_x</p:attrName>
                                        </p:attrNameLst>
                                      </p:cBhvr>
                                      <p:tavLst>
                                        <p:tav tm="0">
                                          <p:val>
                                            <p:strVal val="0-#ppt_w/2"/>
                                          </p:val>
                                        </p:tav>
                                        <p:tav tm="100000">
                                          <p:val>
                                            <p:strVal val="#ppt_x"/>
                                          </p:val>
                                        </p:tav>
                                      </p:tavLst>
                                    </p:anim>
                                    <p:anim calcmode="lin" valueType="num">
                                      <p:cBhvr additive="base">
                                        <p:cTn id="18" dur="1000" fill="hold"/>
                                        <p:tgtEl>
                                          <p:spTgt spid="6"/>
                                        </p:tgtEl>
                                        <p:attrNameLst>
                                          <p:attrName>ppt_y</p:attrName>
                                        </p:attrNameLst>
                                      </p:cBhvr>
                                      <p:tavLst>
                                        <p:tav tm="0">
                                          <p:val>
                                            <p:strVal val="#ppt_y"/>
                                          </p:val>
                                        </p:tav>
                                        <p:tav tm="100000">
                                          <p:val>
                                            <p:strVal val="#ppt_y"/>
                                          </p:val>
                                        </p:tav>
                                      </p:tavLst>
                                    </p:anim>
                                  </p:childTnLst>
                                </p:cTn>
                              </p:par>
                            </p:childTnLst>
                          </p:cTn>
                        </p:par>
                        <p:par>
                          <p:cTn id="19" fill="hold">
                            <p:stCondLst>
                              <p:cond delay="3000"/>
                            </p:stCondLst>
                            <p:childTnLst>
                              <p:par>
                                <p:cTn id="20" presetID="2" presetClass="entr" presetSubtype="2" accel="50000" decel="5000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1000" fill="hold"/>
                                        <p:tgtEl>
                                          <p:spTgt spid="8"/>
                                        </p:tgtEl>
                                        <p:attrNameLst>
                                          <p:attrName>ppt_x</p:attrName>
                                        </p:attrNameLst>
                                      </p:cBhvr>
                                      <p:tavLst>
                                        <p:tav tm="0">
                                          <p:val>
                                            <p:strVal val="1+#ppt_w/2"/>
                                          </p:val>
                                        </p:tav>
                                        <p:tav tm="100000">
                                          <p:val>
                                            <p:strVal val="#ppt_x"/>
                                          </p:val>
                                        </p:tav>
                                      </p:tavLst>
                                    </p:anim>
                                    <p:anim calcmode="lin" valueType="num">
                                      <p:cBhvr additive="base">
                                        <p:cTn id="23" dur="1000" fill="hold"/>
                                        <p:tgtEl>
                                          <p:spTgt spid="8"/>
                                        </p:tgtEl>
                                        <p:attrNameLst>
                                          <p:attrName>ppt_y</p:attrName>
                                        </p:attrNameLst>
                                      </p:cBhvr>
                                      <p:tavLst>
                                        <p:tav tm="0">
                                          <p:val>
                                            <p:strVal val="#ppt_y"/>
                                          </p:val>
                                        </p:tav>
                                        <p:tav tm="100000">
                                          <p:val>
                                            <p:strVal val="#ppt_y"/>
                                          </p:val>
                                        </p:tav>
                                      </p:tavLst>
                                    </p:anim>
                                  </p:childTnLst>
                                </p:cTn>
                              </p:par>
                            </p:childTnLst>
                          </p:cTn>
                        </p:par>
                        <p:par>
                          <p:cTn id="24" fill="hold">
                            <p:stCondLst>
                              <p:cond delay="4000"/>
                            </p:stCondLst>
                            <p:childTnLst>
                              <p:par>
                                <p:cTn id="25" presetID="2" presetClass="entr" presetSubtype="8" accel="50000" decel="50000"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1000" fill="hold"/>
                                        <p:tgtEl>
                                          <p:spTgt spid="9"/>
                                        </p:tgtEl>
                                        <p:attrNameLst>
                                          <p:attrName>ppt_x</p:attrName>
                                        </p:attrNameLst>
                                      </p:cBhvr>
                                      <p:tavLst>
                                        <p:tav tm="0">
                                          <p:val>
                                            <p:strVal val="0-#ppt_w/2"/>
                                          </p:val>
                                        </p:tav>
                                        <p:tav tm="100000">
                                          <p:val>
                                            <p:strVal val="#ppt_x"/>
                                          </p:val>
                                        </p:tav>
                                      </p:tavLst>
                                    </p:anim>
                                    <p:anim calcmode="lin" valueType="num">
                                      <p:cBhvr additive="base">
                                        <p:cTn id="28" dur="1000" fill="hold"/>
                                        <p:tgtEl>
                                          <p:spTgt spid="9"/>
                                        </p:tgtEl>
                                        <p:attrNameLst>
                                          <p:attrName>ppt_y</p:attrName>
                                        </p:attrNameLst>
                                      </p:cBhvr>
                                      <p:tavLst>
                                        <p:tav tm="0">
                                          <p:val>
                                            <p:strVal val="#ppt_y"/>
                                          </p:val>
                                        </p:tav>
                                        <p:tav tm="100000">
                                          <p:val>
                                            <p:strVal val="#ppt_y"/>
                                          </p:val>
                                        </p:tav>
                                      </p:tavLst>
                                    </p:anim>
                                  </p:childTnLst>
                                </p:cTn>
                              </p:par>
                            </p:childTnLst>
                          </p:cTn>
                        </p:par>
                        <p:par>
                          <p:cTn id="29" fill="hold">
                            <p:stCondLst>
                              <p:cond delay="5000"/>
                            </p:stCondLst>
                            <p:childTnLst>
                              <p:par>
                                <p:cTn id="30" presetID="2" presetClass="entr" presetSubtype="2" accel="50000" decel="50000" fill="hold" nodeType="after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additive="base">
                                        <p:cTn id="32" dur="1000" fill="hold"/>
                                        <p:tgtEl>
                                          <p:spTgt spid="11"/>
                                        </p:tgtEl>
                                        <p:attrNameLst>
                                          <p:attrName>ppt_x</p:attrName>
                                        </p:attrNameLst>
                                      </p:cBhvr>
                                      <p:tavLst>
                                        <p:tav tm="0">
                                          <p:val>
                                            <p:strVal val="1+#ppt_w/2"/>
                                          </p:val>
                                        </p:tav>
                                        <p:tav tm="100000">
                                          <p:val>
                                            <p:strVal val="#ppt_x"/>
                                          </p:val>
                                        </p:tav>
                                      </p:tavLst>
                                    </p:anim>
                                    <p:anim calcmode="lin" valueType="num">
                                      <p:cBhvr additive="base">
                                        <p:cTn id="33" dur="1000" fill="hold"/>
                                        <p:tgtEl>
                                          <p:spTgt spid="11"/>
                                        </p:tgtEl>
                                        <p:attrNameLst>
                                          <p:attrName>ppt_y</p:attrName>
                                        </p:attrNameLst>
                                      </p:cBhvr>
                                      <p:tavLst>
                                        <p:tav tm="0">
                                          <p:val>
                                            <p:strVal val="#ppt_y"/>
                                          </p:val>
                                        </p:tav>
                                        <p:tav tm="100000">
                                          <p:val>
                                            <p:strVal val="#ppt_y"/>
                                          </p:val>
                                        </p:tav>
                                      </p:tavLst>
                                    </p:anim>
                                  </p:childTnLst>
                                </p:cTn>
                              </p:par>
                            </p:childTnLst>
                          </p:cTn>
                        </p:par>
                        <p:par>
                          <p:cTn id="34" fill="hold">
                            <p:stCondLst>
                              <p:cond delay="6000"/>
                            </p:stCondLst>
                            <p:childTnLst>
                              <p:par>
                                <p:cTn id="35" presetID="2" presetClass="entr" presetSubtype="8" accel="50000" decel="50000"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1000" fill="hold"/>
                                        <p:tgtEl>
                                          <p:spTgt spid="12"/>
                                        </p:tgtEl>
                                        <p:attrNameLst>
                                          <p:attrName>ppt_x</p:attrName>
                                        </p:attrNameLst>
                                      </p:cBhvr>
                                      <p:tavLst>
                                        <p:tav tm="0">
                                          <p:val>
                                            <p:strVal val="0-#ppt_w/2"/>
                                          </p:val>
                                        </p:tav>
                                        <p:tav tm="100000">
                                          <p:val>
                                            <p:strVal val="#ppt_x"/>
                                          </p:val>
                                        </p:tav>
                                      </p:tavLst>
                                    </p:anim>
                                    <p:anim calcmode="lin" valueType="num">
                                      <p:cBhvr additive="base">
                                        <p:cTn id="38" dur="1000" fill="hold"/>
                                        <p:tgtEl>
                                          <p:spTgt spid="12"/>
                                        </p:tgtEl>
                                        <p:attrNameLst>
                                          <p:attrName>ppt_y</p:attrName>
                                        </p:attrNameLst>
                                      </p:cBhvr>
                                      <p:tavLst>
                                        <p:tav tm="0">
                                          <p:val>
                                            <p:strVal val="#ppt_y"/>
                                          </p:val>
                                        </p:tav>
                                        <p:tav tm="100000">
                                          <p:val>
                                            <p:strVal val="#ppt_y"/>
                                          </p:val>
                                        </p:tav>
                                      </p:tavLst>
                                    </p:anim>
                                  </p:childTnLst>
                                </p:cTn>
                              </p:par>
                            </p:childTnLst>
                          </p:cTn>
                        </p:par>
                        <p:par>
                          <p:cTn id="39" fill="hold">
                            <p:stCondLst>
                              <p:cond delay="7000"/>
                            </p:stCondLst>
                            <p:childTnLst>
                              <p:par>
                                <p:cTn id="40" presetID="2" presetClass="entr" presetSubtype="2" accel="50000" decel="50000" fill="hold" nodeType="after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1000" fill="hold"/>
                                        <p:tgtEl>
                                          <p:spTgt spid="13"/>
                                        </p:tgtEl>
                                        <p:attrNameLst>
                                          <p:attrName>ppt_x</p:attrName>
                                        </p:attrNameLst>
                                      </p:cBhvr>
                                      <p:tavLst>
                                        <p:tav tm="0">
                                          <p:val>
                                            <p:strVal val="1+#ppt_w/2"/>
                                          </p:val>
                                        </p:tav>
                                        <p:tav tm="100000">
                                          <p:val>
                                            <p:strVal val="#ppt_x"/>
                                          </p:val>
                                        </p:tav>
                                      </p:tavLst>
                                    </p:anim>
                                    <p:anim calcmode="lin" valueType="num">
                                      <p:cBhvr additive="base">
                                        <p:cTn id="43" dur="10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8000"/>
                            </p:stCondLst>
                            <p:childTnLst>
                              <p:par>
                                <p:cTn id="45" presetID="2" presetClass="entr" presetSubtype="8" accel="50000" decel="50000" fill="hold" nodeType="after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1000" fill="hold"/>
                                        <p:tgtEl>
                                          <p:spTgt spid="14"/>
                                        </p:tgtEl>
                                        <p:attrNameLst>
                                          <p:attrName>ppt_x</p:attrName>
                                        </p:attrNameLst>
                                      </p:cBhvr>
                                      <p:tavLst>
                                        <p:tav tm="0">
                                          <p:val>
                                            <p:strVal val="0-#ppt_w/2"/>
                                          </p:val>
                                        </p:tav>
                                        <p:tav tm="100000">
                                          <p:val>
                                            <p:strVal val="#ppt_x"/>
                                          </p:val>
                                        </p:tav>
                                      </p:tavLst>
                                    </p:anim>
                                    <p:anim calcmode="lin" valueType="num">
                                      <p:cBhvr additive="base">
                                        <p:cTn id="48" dur="1000" fill="hold"/>
                                        <p:tgtEl>
                                          <p:spTgt spid="14"/>
                                        </p:tgtEl>
                                        <p:attrNameLst>
                                          <p:attrName>ppt_y</p:attrName>
                                        </p:attrNameLst>
                                      </p:cBhvr>
                                      <p:tavLst>
                                        <p:tav tm="0">
                                          <p:val>
                                            <p:strVal val="#ppt_y"/>
                                          </p:val>
                                        </p:tav>
                                        <p:tav tm="100000">
                                          <p:val>
                                            <p:strVal val="#ppt_y"/>
                                          </p:val>
                                        </p:tav>
                                      </p:tavLst>
                                    </p:anim>
                                  </p:childTnLst>
                                </p:cTn>
                              </p:par>
                            </p:childTnLst>
                          </p:cTn>
                        </p:par>
                        <p:par>
                          <p:cTn id="49" fill="hold">
                            <p:stCondLst>
                              <p:cond delay="9000"/>
                            </p:stCondLst>
                            <p:childTnLst>
                              <p:par>
                                <p:cTn id="50" presetID="2" presetClass="entr" presetSubtype="2" accel="50000" decel="50000"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1000" fill="hold"/>
                                        <p:tgtEl>
                                          <p:spTgt spid="15"/>
                                        </p:tgtEl>
                                        <p:attrNameLst>
                                          <p:attrName>ppt_x</p:attrName>
                                        </p:attrNameLst>
                                      </p:cBhvr>
                                      <p:tavLst>
                                        <p:tav tm="0">
                                          <p:val>
                                            <p:strVal val="1+#ppt_w/2"/>
                                          </p:val>
                                        </p:tav>
                                        <p:tav tm="100000">
                                          <p:val>
                                            <p:strVal val="#ppt_x"/>
                                          </p:val>
                                        </p:tav>
                                      </p:tavLst>
                                    </p:anim>
                                    <p:anim calcmode="lin" valueType="num">
                                      <p:cBhvr additive="base">
                                        <p:cTn id="53" dur="1000" fill="hold"/>
                                        <p:tgtEl>
                                          <p:spTgt spid="15"/>
                                        </p:tgtEl>
                                        <p:attrNameLst>
                                          <p:attrName>ppt_y</p:attrName>
                                        </p:attrNameLst>
                                      </p:cBhvr>
                                      <p:tavLst>
                                        <p:tav tm="0">
                                          <p:val>
                                            <p:strVal val="#ppt_y"/>
                                          </p:val>
                                        </p:tav>
                                        <p:tav tm="100000">
                                          <p:val>
                                            <p:strVal val="#ppt_y"/>
                                          </p:val>
                                        </p:tav>
                                      </p:tavLst>
                                    </p:anim>
                                  </p:childTnLst>
                                </p:cTn>
                              </p:par>
                            </p:childTnLst>
                          </p:cTn>
                        </p:par>
                        <p:par>
                          <p:cTn id="54" fill="hold">
                            <p:stCondLst>
                              <p:cond delay="10000"/>
                            </p:stCondLst>
                            <p:childTnLst>
                              <p:par>
                                <p:cTn id="55" presetID="2" presetClass="entr" presetSubtype="8" accel="50000" decel="50000" fill="hold"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1000" fill="hold"/>
                                        <p:tgtEl>
                                          <p:spTgt spid="16"/>
                                        </p:tgtEl>
                                        <p:attrNameLst>
                                          <p:attrName>ppt_x</p:attrName>
                                        </p:attrNameLst>
                                      </p:cBhvr>
                                      <p:tavLst>
                                        <p:tav tm="0">
                                          <p:val>
                                            <p:strVal val="0-#ppt_w/2"/>
                                          </p:val>
                                        </p:tav>
                                        <p:tav tm="100000">
                                          <p:val>
                                            <p:strVal val="#ppt_x"/>
                                          </p:val>
                                        </p:tav>
                                      </p:tavLst>
                                    </p:anim>
                                    <p:anim calcmode="lin" valueType="num">
                                      <p:cBhvr additive="base">
                                        <p:cTn id="58" dur="1000" fill="hold"/>
                                        <p:tgtEl>
                                          <p:spTgt spid="16"/>
                                        </p:tgtEl>
                                        <p:attrNameLst>
                                          <p:attrName>ppt_y</p:attrName>
                                        </p:attrNameLst>
                                      </p:cBhvr>
                                      <p:tavLst>
                                        <p:tav tm="0">
                                          <p:val>
                                            <p:strVal val="#ppt_y"/>
                                          </p:val>
                                        </p:tav>
                                        <p:tav tm="100000">
                                          <p:val>
                                            <p:strVal val="#ppt_y"/>
                                          </p:val>
                                        </p:tav>
                                      </p:tavLst>
                                    </p:anim>
                                  </p:childTnLst>
                                </p:cTn>
                              </p:par>
                            </p:childTnLst>
                          </p:cTn>
                        </p:par>
                        <p:par>
                          <p:cTn id="59" fill="hold">
                            <p:stCondLst>
                              <p:cond delay="11000"/>
                            </p:stCondLst>
                            <p:childTnLst>
                              <p:par>
                                <p:cTn id="60" presetID="2" presetClass="entr" presetSubtype="2" accel="50000" decel="50000" fill="hold" nodeType="afterEffect">
                                  <p:stCondLst>
                                    <p:cond delay="0"/>
                                  </p:stCondLst>
                                  <p:childTnLst>
                                    <p:set>
                                      <p:cBhvr>
                                        <p:cTn id="61" dur="1" fill="hold">
                                          <p:stCondLst>
                                            <p:cond delay="0"/>
                                          </p:stCondLst>
                                        </p:cTn>
                                        <p:tgtEl>
                                          <p:spTgt spid="17"/>
                                        </p:tgtEl>
                                        <p:attrNameLst>
                                          <p:attrName>style.visibility</p:attrName>
                                        </p:attrNameLst>
                                      </p:cBhvr>
                                      <p:to>
                                        <p:strVal val="visible"/>
                                      </p:to>
                                    </p:set>
                                    <p:anim calcmode="lin" valueType="num">
                                      <p:cBhvr additive="base">
                                        <p:cTn id="62" dur="1000" fill="hold"/>
                                        <p:tgtEl>
                                          <p:spTgt spid="17"/>
                                        </p:tgtEl>
                                        <p:attrNameLst>
                                          <p:attrName>ppt_x</p:attrName>
                                        </p:attrNameLst>
                                      </p:cBhvr>
                                      <p:tavLst>
                                        <p:tav tm="0">
                                          <p:val>
                                            <p:strVal val="1+#ppt_w/2"/>
                                          </p:val>
                                        </p:tav>
                                        <p:tav tm="100000">
                                          <p:val>
                                            <p:strVal val="#ppt_x"/>
                                          </p:val>
                                        </p:tav>
                                      </p:tavLst>
                                    </p:anim>
                                    <p:anim calcmode="lin" valueType="num">
                                      <p:cBhvr additive="base">
                                        <p:cTn id="63" dur="1000" fill="hold"/>
                                        <p:tgtEl>
                                          <p:spTgt spid="17"/>
                                        </p:tgtEl>
                                        <p:attrNameLst>
                                          <p:attrName>ppt_y</p:attrName>
                                        </p:attrNameLst>
                                      </p:cBhvr>
                                      <p:tavLst>
                                        <p:tav tm="0">
                                          <p:val>
                                            <p:strVal val="#ppt_y"/>
                                          </p:val>
                                        </p:tav>
                                        <p:tav tm="100000">
                                          <p:val>
                                            <p:strVal val="#ppt_y"/>
                                          </p:val>
                                        </p:tav>
                                      </p:tavLst>
                                    </p:anim>
                                  </p:childTnLst>
                                </p:cTn>
                              </p:par>
                            </p:childTnLst>
                          </p:cTn>
                        </p:par>
                        <p:par>
                          <p:cTn id="64" fill="hold">
                            <p:stCondLst>
                              <p:cond delay="12000"/>
                            </p:stCondLst>
                            <p:childTnLst>
                              <p:par>
                                <p:cTn id="65" presetID="2" presetClass="entr" presetSubtype="8" accel="50000" decel="50000" fill="hold" nodeType="after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additive="base">
                                        <p:cTn id="67" dur="1000" fill="hold"/>
                                        <p:tgtEl>
                                          <p:spTgt spid="18"/>
                                        </p:tgtEl>
                                        <p:attrNameLst>
                                          <p:attrName>ppt_x</p:attrName>
                                        </p:attrNameLst>
                                      </p:cBhvr>
                                      <p:tavLst>
                                        <p:tav tm="0">
                                          <p:val>
                                            <p:strVal val="0-#ppt_w/2"/>
                                          </p:val>
                                        </p:tav>
                                        <p:tav tm="100000">
                                          <p:val>
                                            <p:strVal val="#ppt_x"/>
                                          </p:val>
                                        </p:tav>
                                      </p:tavLst>
                                    </p:anim>
                                    <p:anim calcmode="lin" valueType="num">
                                      <p:cBhvr additive="base">
                                        <p:cTn id="68" dur="1000" fill="hold"/>
                                        <p:tgtEl>
                                          <p:spTgt spid="18"/>
                                        </p:tgtEl>
                                        <p:attrNameLst>
                                          <p:attrName>ppt_y</p:attrName>
                                        </p:attrNameLst>
                                      </p:cBhvr>
                                      <p:tavLst>
                                        <p:tav tm="0">
                                          <p:val>
                                            <p:strVal val="#ppt_y"/>
                                          </p:val>
                                        </p:tav>
                                        <p:tav tm="100000">
                                          <p:val>
                                            <p:strVal val="#ppt_y"/>
                                          </p:val>
                                        </p:tav>
                                      </p:tavLst>
                                    </p:anim>
                                  </p:childTnLst>
                                </p:cTn>
                              </p:par>
                            </p:childTnLst>
                          </p:cTn>
                        </p:par>
                        <p:par>
                          <p:cTn id="69" fill="hold">
                            <p:stCondLst>
                              <p:cond delay="13000"/>
                            </p:stCondLst>
                            <p:childTnLst>
                              <p:par>
                                <p:cTn id="70" presetID="2" presetClass="entr" presetSubtype="2" accel="50000" decel="50000" fill="hold" nodeType="afterEffect">
                                  <p:stCondLst>
                                    <p:cond delay="0"/>
                                  </p:stCondLst>
                                  <p:childTnLst>
                                    <p:set>
                                      <p:cBhvr>
                                        <p:cTn id="71" dur="1" fill="hold">
                                          <p:stCondLst>
                                            <p:cond delay="0"/>
                                          </p:stCondLst>
                                        </p:cTn>
                                        <p:tgtEl>
                                          <p:spTgt spid="19"/>
                                        </p:tgtEl>
                                        <p:attrNameLst>
                                          <p:attrName>style.visibility</p:attrName>
                                        </p:attrNameLst>
                                      </p:cBhvr>
                                      <p:to>
                                        <p:strVal val="visible"/>
                                      </p:to>
                                    </p:set>
                                    <p:anim calcmode="lin" valueType="num">
                                      <p:cBhvr additive="base">
                                        <p:cTn id="72" dur="1000" fill="hold"/>
                                        <p:tgtEl>
                                          <p:spTgt spid="19"/>
                                        </p:tgtEl>
                                        <p:attrNameLst>
                                          <p:attrName>ppt_x</p:attrName>
                                        </p:attrNameLst>
                                      </p:cBhvr>
                                      <p:tavLst>
                                        <p:tav tm="0">
                                          <p:val>
                                            <p:strVal val="1+#ppt_w/2"/>
                                          </p:val>
                                        </p:tav>
                                        <p:tav tm="100000">
                                          <p:val>
                                            <p:strVal val="#ppt_x"/>
                                          </p:val>
                                        </p:tav>
                                      </p:tavLst>
                                    </p:anim>
                                    <p:anim calcmode="lin" valueType="num">
                                      <p:cBhvr additive="base">
                                        <p:cTn id="73" dur="1000" fill="hold"/>
                                        <p:tgtEl>
                                          <p:spTgt spid="19"/>
                                        </p:tgtEl>
                                        <p:attrNameLst>
                                          <p:attrName>ppt_y</p:attrName>
                                        </p:attrNameLst>
                                      </p:cBhvr>
                                      <p:tavLst>
                                        <p:tav tm="0">
                                          <p:val>
                                            <p:strVal val="#ppt_y"/>
                                          </p:val>
                                        </p:tav>
                                        <p:tav tm="100000">
                                          <p:val>
                                            <p:strVal val="#ppt_y"/>
                                          </p:val>
                                        </p:tav>
                                      </p:tavLst>
                                    </p:anim>
                                  </p:childTnLst>
                                </p:cTn>
                              </p:par>
                            </p:childTnLst>
                          </p:cTn>
                        </p:par>
                        <p:par>
                          <p:cTn id="74" fill="hold">
                            <p:stCondLst>
                              <p:cond delay="14000"/>
                            </p:stCondLst>
                            <p:childTnLst>
                              <p:par>
                                <p:cTn id="75" presetID="2" presetClass="entr" presetSubtype="8" accel="50000" decel="50000" fill="hold" nodeType="afterEffect">
                                  <p:stCondLst>
                                    <p:cond delay="0"/>
                                  </p:stCondLst>
                                  <p:childTnLst>
                                    <p:set>
                                      <p:cBhvr>
                                        <p:cTn id="76" dur="1" fill="hold">
                                          <p:stCondLst>
                                            <p:cond delay="0"/>
                                          </p:stCondLst>
                                        </p:cTn>
                                        <p:tgtEl>
                                          <p:spTgt spid="20"/>
                                        </p:tgtEl>
                                        <p:attrNameLst>
                                          <p:attrName>style.visibility</p:attrName>
                                        </p:attrNameLst>
                                      </p:cBhvr>
                                      <p:to>
                                        <p:strVal val="visible"/>
                                      </p:to>
                                    </p:set>
                                    <p:anim calcmode="lin" valueType="num">
                                      <p:cBhvr additive="base">
                                        <p:cTn id="77" dur="1000" fill="hold"/>
                                        <p:tgtEl>
                                          <p:spTgt spid="20"/>
                                        </p:tgtEl>
                                        <p:attrNameLst>
                                          <p:attrName>ppt_x</p:attrName>
                                        </p:attrNameLst>
                                      </p:cBhvr>
                                      <p:tavLst>
                                        <p:tav tm="0">
                                          <p:val>
                                            <p:strVal val="0-#ppt_w/2"/>
                                          </p:val>
                                        </p:tav>
                                        <p:tav tm="100000">
                                          <p:val>
                                            <p:strVal val="#ppt_x"/>
                                          </p:val>
                                        </p:tav>
                                      </p:tavLst>
                                    </p:anim>
                                    <p:anim calcmode="lin" valueType="num">
                                      <p:cBhvr additive="base">
                                        <p:cTn id="78" dur="1000" fill="hold"/>
                                        <p:tgtEl>
                                          <p:spTgt spid="20"/>
                                        </p:tgtEl>
                                        <p:attrNameLst>
                                          <p:attrName>ppt_y</p:attrName>
                                        </p:attrNameLst>
                                      </p:cBhvr>
                                      <p:tavLst>
                                        <p:tav tm="0">
                                          <p:val>
                                            <p:strVal val="#ppt_y"/>
                                          </p:val>
                                        </p:tav>
                                        <p:tav tm="100000">
                                          <p:val>
                                            <p:strVal val="#ppt_y"/>
                                          </p:val>
                                        </p:tav>
                                      </p:tavLst>
                                    </p:anim>
                                  </p:childTnLst>
                                </p:cTn>
                              </p:par>
                            </p:childTnLst>
                          </p:cTn>
                        </p:par>
                        <p:par>
                          <p:cTn id="79" fill="hold">
                            <p:stCondLst>
                              <p:cond delay="15000"/>
                            </p:stCondLst>
                            <p:childTnLst>
                              <p:par>
                                <p:cTn id="80" presetID="2" presetClass="entr" presetSubtype="2" accel="50000" decel="50000" fill="hold" nodeType="afterEffect">
                                  <p:stCondLst>
                                    <p:cond delay="0"/>
                                  </p:stCondLst>
                                  <p:childTnLst>
                                    <p:set>
                                      <p:cBhvr>
                                        <p:cTn id="81" dur="1" fill="hold">
                                          <p:stCondLst>
                                            <p:cond delay="0"/>
                                          </p:stCondLst>
                                        </p:cTn>
                                        <p:tgtEl>
                                          <p:spTgt spid="21"/>
                                        </p:tgtEl>
                                        <p:attrNameLst>
                                          <p:attrName>style.visibility</p:attrName>
                                        </p:attrNameLst>
                                      </p:cBhvr>
                                      <p:to>
                                        <p:strVal val="visible"/>
                                      </p:to>
                                    </p:set>
                                    <p:anim calcmode="lin" valueType="num">
                                      <p:cBhvr additive="base">
                                        <p:cTn id="82" dur="1000" fill="hold"/>
                                        <p:tgtEl>
                                          <p:spTgt spid="21"/>
                                        </p:tgtEl>
                                        <p:attrNameLst>
                                          <p:attrName>ppt_x</p:attrName>
                                        </p:attrNameLst>
                                      </p:cBhvr>
                                      <p:tavLst>
                                        <p:tav tm="0">
                                          <p:val>
                                            <p:strVal val="1+#ppt_w/2"/>
                                          </p:val>
                                        </p:tav>
                                        <p:tav tm="100000">
                                          <p:val>
                                            <p:strVal val="#ppt_x"/>
                                          </p:val>
                                        </p:tav>
                                      </p:tavLst>
                                    </p:anim>
                                    <p:anim calcmode="lin" valueType="num">
                                      <p:cBhvr additive="base">
                                        <p:cTn id="83" dur="1000" fill="hold"/>
                                        <p:tgtEl>
                                          <p:spTgt spid="21"/>
                                        </p:tgtEl>
                                        <p:attrNameLst>
                                          <p:attrName>ppt_y</p:attrName>
                                        </p:attrNameLst>
                                      </p:cBhvr>
                                      <p:tavLst>
                                        <p:tav tm="0">
                                          <p:val>
                                            <p:strVal val="#ppt_y"/>
                                          </p:val>
                                        </p:tav>
                                        <p:tav tm="100000">
                                          <p:val>
                                            <p:strVal val="#ppt_y"/>
                                          </p:val>
                                        </p:tav>
                                      </p:tavLst>
                                    </p:anim>
                                  </p:childTnLst>
                                </p:cTn>
                              </p:par>
                            </p:childTnLst>
                          </p:cTn>
                        </p:par>
                        <p:par>
                          <p:cTn id="84" fill="hold">
                            <p:stCondLst>
                              <p:cond delay="16000"/>
                            </p:stCondLst>
                            <p:childTnLst>
                              <p:par>
                                <p:cTn id="85" presetID="2" presetClass="entr" presetSubtype="8" accel="50000" decel="50000" fill="hold" nodeType="afterEffect">
                                  <p:stCondLst>
                                    <p:cond delay="0"/>
                                  </p:stCondLst>
                                  <p:childTnLst>
                                    <p:set>
                                      <p:cBhvr>
                                        <p:cTn id="86" dur="1" fill="hold">
                                          <p:stCondLst>
                                            <p:cond delay="0"/>
                                          </p:stCondLst>
                                        </p:cTn>
                                        <p:tgtEl>
                                          <p:spTgt spid="22"/>
                                        </p:tgtEl>
                                        <p:attrNameLst>
                                          <p:attrName>style.visibility</p:attrName>
                                        </p:attrNameLst>
                                      </p:cBhvr>
                                      <p:to>
                                        <p:strVal val="visible"/>
                                      </p:to>
                                    </p:set>
                                    <p:anim calcmode="lin" valueType="num">
                                      <p:cBhvr additive="base">
                                        <p:cTn id="87" dur="1000" fill="hold"/>
                                        <p:tgtEl>
                                          <p:spTgt spid="22"/>
                                        </p:tgtEl>
                                        <p:attrNameLst>
                                          <p:attrName>ppt_x</p:attrName>
                                        </p:attrNameLst>
                                      </p:cBhvr>
                                      <p:tavLst>
                                        <p:tav tm="0">
                                          <p:val>
                                            <p:strVal val="0-#ppt_w/2"/>
                                          </p:val>
                                        </p:tav>
                                        <p:tav tm="100000">
                                          <p:val>
                                            <p:strVal val="#ppt_x"/>
                                          </p:val>
                                        </p:tav>
                                      </p:tavLst>
                                    </p:anim>
                                    <p:anim calcmode="lin" valueType="num">
                                      <p:cBhvr additive="base">
                                        <p:cTn id="88" dur="1000" fill="hold"/>
                                        <p:tgtEl>
                                          <p:spTgt spid="22"/>
                                        </p:tgtEl>
                                        <p:attrNameLst>
                                          <p:attrName>ppt_y</p:attrName>
                                        </p:attrNameLst>
                                      </p:cBhvr>
                                      <p:tavLst>
                                        <p:tav tm="0">
                                          <p:val>
                                            <p:strVal val="#ppt_y"/>
                                          </p:val>
                                        </p:tav>
                                        <p:tav tm="100000">
                                          <p:val>
                                            <p:strVal val="#ppt_y"/>
                                          </p:val>
                                        </p:tav>
                                      </p:tavLst>
                                    </p:anim>
                                  </p:childTnLst>
                                </p:cTn>
                              </p:par>
                            </p:childTnLst>
                          </p:cTn>
                        </p:par>
                        <p:par>
                          <p:cTn id="89" fill="hold">
                            <p:stCondLst>
                              <p:cond delay="17000"/>
                            </p:stCondLst>
                            <p:childTnLst>
                              <p:par>
                                <p:cTn id="90" presetID="2" presetClass="entr" presetSubtype="2" accel="50000" decel="50000" fill="hold" nodeType="afterEffect">
                                  <p:stCondLst>
                                    <p:cond delay="0"/>
                                  </p:stCondLst>
                                  <p:childTnLst>
                                    <p:set>
                                      <p:cBhvr>
                                        <p:cTn id="91" dur="1" fill="hold">
                                          <p:stCondLst>
                                            <p:cond delay="0"/>
                                          </p:stCondLst>
                                        </p:cTn>
                                        <p:tgtEl>
                                          <p:spTgt spid="23"/>
                                        </p:tgtEl>
                                        <p:attrNameLst>
                                          <p:attrName>style.visibility</p:attrName>
                                        </p:attrNameLst>
                                      </p:cBhvr>
                                      <p:to>
                                        <p:strVal val="visible"/>
                                      </p:to>
                                    </p:set>
                                    <p:anim calcmode="lin" valueType="num">
                                      <p:cBhvr additive="base">
                                        <p:cTn id="92" dur="1000" fill="hold"/>
                                        <p:tgtEl>
                                          <p:spTgt spid="23"/>
                                        </p:tgtEl>
                                        <p:attrNameLst>
                                          <p:attrName>ppt_x</p:attrName>
                                        </p:attrNameLst>
                                      </p:cBhvr>
                                      <p:tavLst>
                                        <p:tav tm="0">
                                          <p:val>
                                            <p:strVal val="1+#ppt_w/2"/>
                                          </p:val>
                                        </p:tav>
                                        <p:tav tm="100000">
                                          <p:val>
                                            <p:strVal val="#ppt_x"/>
                                          </p:val>
                                        </p:tav>
                                      </p:tavLst>
                                    </p:anim>
                                    <p:anim calcmode="lin" valueType="num">
                                      <p:cBhvr additive="base">
                                        <p:cTn id="93" dur="1000" fill="hold"/>
                                        <p:tgtEl>
                                          <p:spTgt spid="23"/>
                                        </p:tgtEl>
                                        <p:attrNameLst>
                                          <p:attrName>ppt_y</p:attrName>
                                        </p:attrNameLst>
                                      </p:cBhvr>
                                      <p:tavLst>
                                        <p:tav tm="0">
                                          <p:val>
                                            <p:strVal val="#ppt_y"/>
                                          </p:val>
                                        </p:tav>
                                        <p:tav tm="100000">
                                          <p:val>
                                            <p:strVal val="#ppt_y"/>
                                          </p:val>
                                        </p:tav>
                                      </p:tavLst>
                                    </p:anim>
                                  </p:childTnLst>
                                </p:cTn>
                              </p:par>
                            </p:childTnLst>
                          </p:cTn>
                        </p:par>
                        <p:par>
                          <p:cTn id="94" fill="hold">
                            <p:stCondLst>
                              <p:cond delay="18000"/>
                            </p:stCondLst>
                            <p:childTnLst>
                              <p:par>
                                <p:cTn id="95" presetID="2" presetClass="entr" presetSubtype="8" accel="50000" decel="50000" fill="hold" nodeType="afterEffect">
                                  <p:stCondLst>
                                    <p:cond delay="0"/>
                                  </p:stCondLst>
                                  <p:childTnLst>
                                    <p:set>
                                      <p:cBhvr>
                                        <p:cTn id="96" dur="1" fill="hold">
                                          <p:stCondLst>
                                            <p:cond delay="0"/>
                                          </p:stCondLst>
                                        </p:cTn>
                                        <p:tgtEl>
                                          <p:spTgt spid="24"/>
                                        </p:tgtEl>
                                        <p:attrNameLst>
                                          <p:attrName>style.visibility</p:attrName>
                                        </p:attrNameLst>
                                      </p:cBhvr>
                                      <p:to>
                                        <p:strVal val="visible"/>
                                      </p:to>
                                    </p:set>
                                    <p:anim calcmode="lin" valueType="num">
                                      <p:cBhvr additive="base">
                                        <p:cTn id="97" dur="1000" fill="hold"/>
                                        <p:tgtEl>
                                          <p:spTgt spid="24"/>
                                        </p:tgtEl>
                                        <p:attrNameLst>
                                          <p:attrName>ppt_x</p:attrName>
                                        </p:attrNameLst>
                                      </p:cBhvr>
                                      <p:tavLst>
                                        <p:tav tm="0">
                                          <p:val>
                                            <p:strVal val="0-#ppt_w/2"/>
                                          </p:val>
                                        </p:tav>
                                        <p:tav tm="100000">
                                          <p:val>
                                            <p:strVal val="#ppt_x"/>
                                          </p:val>
                                        </p:tav>
                                      </p:tavLst>
                                    </p:anim>
                                    <p:anim calcmode="lin" valueType="num">
                                      <p:cBhvr additive="base">
                                        <p:cTn id="98" dur="1000" fill="hold"/>
                                        <p:tgtEl>
                                          <p:spTgt spid="24"/>
                                        </p:tgtEl>
                                        <p:attrNameLst>
                                          <p:attrName>ppt_y</p:attrName>
                                        </p:attrNameLst>
                                      </p:cBhvr>
                                      <p:tavLst>
                                        <p:tav tm="0">
                                          <p:val>
                                            <p:strVal val="#ppt_y"/>
                                          </p:val>
                                        </p:tav>
                                        <p:tav tm="100000">
                                          <p:val>
                                            <p:strVal val="#ppt_y"/>
                                          </p:val>
                                        </p:tav>
                                      </p:tavLst>
                                    </p:anim>
                                  </p:childTnLst>
                                </p:cTn>
                              </p:par>
                            </p:childTnLst>
                          </p:cTn>
                        </p:par>
                        <p:par>
                          <p:cTn id="99" fill="hold">
                            <p:stCondLst>
                              <p:cond delay="19000"/>
                            </p:stCondLst>
                            <p:childTnLst>
                              <p:par>
                                <p:cTn id="100" presetID="2" presetClass="entr" presetSubtype="2" accel="50000" decel="50000" fill="hold" nodeType="afterEffect">
                                  <p:stCondLst>
                                    <p:cond delay="0"/>
                                  </p:stCondLst>
                                  <p:childTnLst>
                                    <p:set>
                                      <p:cBhvr>
                                        <p:cTn id="101" dur="1" fill="hold">
                                          <p:stCondLst>
                                            <p:cond delay="0"/>
                                          </p:stCondLst>
                                        </p:cTn>
                                        <p:tgtEl>
                                          <p:spTgt spid="25"/>
                                        </p:tgtEl>
                                        <p:attrNameLst>
                                          <p:attrName>style.visibility</p:attrName>
                                        </p:attrNameLst>
                                      </p:cBhvr>
                                      <p:to>
                                        <p:strVal val="visible"/>
                                      </p:to>
                                    </p:set>
                                    <p:anim calcmode="lin" valueType="num">
                                      <p:cBhvr additive="base">
                                        <p:cTn id="102" dur="1000" fill="hold"/>
                                        <p:tgtEl>
                                          <p:spTgt spid="25"/>
                                        </p:tgtEl>
                                        <p:attrNameLst>
                                          <p:attrName>ppt_x</p:attrName>
                                        </p:attrNameLst>
                                      </p:cBhvr>
                                      <p:tavLst>
                                        <p:tav tm="0">
                                          <p:val>
                                            <p:strVal val="1+#ppt_w/2"/>
                                          </p:val>
                                        </p:tav>
                                        <p:tav tm="100000">
                                          <p:val>
                                            <p:strVal val="#ppt_x"/>
                                          </p:val>
                                        </p:tav>
                                      </p:tavLst>
                                    </p:anim>
                                    <p:anim calcmode="lin" valueType="num">
                                      <p:cBhvr additive="base">
                                        <p:cTn id="103" dur="1000" fill="hold"/>
                                        <p:tgtEl>
                                          <p:spTgt spid="25"/>
                                        </p:tgtEl>
                                        <p:attrNameLst>
                                          <p:attrName>ppt_y</p:attrName>
                                        </p:attrNameLst>
                                      </p:cBhvr>
                                      <p:tavLst>
                                        <p:tav tm="0">
                                          <p:val>
                                            <p:strVal val="#ppt_y"/>
                                          </p:val>
                                        </p:tav>
                                        <p:tav tm="100000">
                                          <p:val>
                                            <p:strVal val="#ppt_y"/>
                                          </p:val>
                                        </p:tav>
                                      </p:tavLst>
                                    </p:anim>
                                  </p:childTnLst>
                                </p:cTn>
                              </p:par>
                            </p:childTnLst>
                          </p:cTn>
                        </p:par>
                        <p:par>
                          <p:cTn id="104" fill="hold">
                            <p:stCondLst>
                              <p:cond delay="20000"/>
                            </p:stCondLst>
                            <p:childTnLst>
                              <p:par>
                                <p:cTn id="105" presetID="9" presetClass="exit" presetSubtype="0" fill="hold" grpId="0" nodeType="afterEffect">
                                  <p:stCondLst>
                                    <p:cond delay="0"/>
                                  </p:stCondLst>
                                  <p:childTnLst>
                                    <p:animEffect transition="out" filter="dissolve">
                                      <p:cBhvr>
                                        <p:cTn id="106" dur="500"/>
                                        <p:tgtEl>
                                          <p:spTgt spid="26"/>
                                        </p:tgtEl>
                                      </p:cBhvr>
                                    </p:animEffect>
                                    <p:set>
                                      <p:cBhvr>
                                        <p:cTn id="107" dur="1" fill="hold">
                                          <p:stCondLst>
                                            <p:cond delay="499"/>
                                          </p:stCondLst>
                                        </p:cTn>
                                        <p:tgtEl>
                                          <p:spTgt spid="26"/>
                                        </p:tgtEl>
                                        <p:attrNameLst>
                                          <p:attrName>style.visibility</p:attrName>
                                        </p:attrNameLst>
                                      </p:cBhvr>
                                      <p:to>
                                        <p:strVal val="hidden"/>
                                      </p:to>
                                    </p:set>
                                  </p:childTnLst>
                                </p:cTn>
                              </p:par>
                            </p:childTnLst>
                          </p:cTn>
                        </p:par>
                        <p:par>
                          <p:cTn id="108" fill="hold">
                            <p:stCondLst>
                              <p:cond delay="20500"/>
                            </p:stCondLst>
                            <p:childTnLst>
                              <p:par>
                                <p:cTn id="109" presetID="9" presetClass="exit" presetSubtype="0" fill="hold" grpId="0" nodeType="afterEffect">
                                  <p:stCondLst>
                                    <p:cond delay="0"/>
                                  </p:stCondLst>
                                  <p:childTnLst>
                                    <p:animEffect transition="out" filter="dissolve">
                                      <p:cBhvr>
                                        <p:cTn id="110" dur="500"/>
                                        <p:tgtEl>
                                          <p:spTgt spid="27"/>
                                        </p:tgtEl>
                                      </p:cBhvr>
                                    </p:animEffect>
                                    <p:set>
                                      <p:cBhvr>
                                        <p:cTn id="111" dur="1" fill="hold">
                                          <p:stCondLst>
                                            <p:cond delay="499"/>
                                          </p:stCondLst>
                                        </p:cTn>
                                        <p:tgtEl>
                                          <p:spTgt spid="27"/>
                                        </p:tgtEl>
                                        <p:attrNameLst>
                                          <p:attrName>style.visibility</p:attrName>
                                        </p:attrNameLst>
                                      </p:cBhvr>
                                      <p:to>
                                        <p:strVal val="hidden"/>
                                      </p:to>
                                    </p:set>
                                  </p:childTnLst>
                                </p:cTn>
                              </p:par>
                            </p:childTnLst>
                          </p:cTn>
                        </p:par>
                        <p:par>
                          <p:cTn id="112" fill="hold">
                            <p:stCondLst>
                              <p:cond delay="21000"/>
                            </p:stCondLst>
                            <p:childTnLst>
                              <p:par>
                                <p:cTn id="113" presetID="9" presetClass="exit" presetSubtype="0" fill="hold" grpId="0" nodeType="afterEffect">
                                  <p:stCondLst>
                                    <p:cond delay="0"/>
                                  </p:stCondLst>
                                  <p:childTnLst>
                                    <p:animEffect transition="out" filter="dissolve">
                                      <p:cBhvr>
                                        <p:cTn id="114" dur="500"/>
                                        <p:tgtEl>
                                          <p:spTgt spid="28"/>
                                        </p:tgtEl>
                                      </p:cBhvr>
                                    </p:animEffect>
                                    <p:set>
                                      <p:cBhvr>
                                        <p:cTn id="115" dur="1" fill="hold">
                                          <p:stCondLst>
                                            <p:cond delay="499"/>
                                          </p:stCondLst>
                                        </p:cTn>
                                        <p:tgtEl>
                                          <p:spTgt spid="28"/>
                                        </p:tgtEl>
                                        <p:attrNameLst>
                                          <p:attrName>style.visibility</p:attrName>
                                        </p:attrNameLst>
                                      </p:cBhvr>
                                      <p:to>
                                        <p:strVal val="hidden"/>
                                      </p:to>
                                    </p:set>
                                  </p:childTnLst>
                                </p:cTn>
                              </p:par>
                              <p:par>
                                <p:cTn id="116" presetID="1" presetClass="entr" presetSubtype="0" fill="hold" nodeType="withEffect">
                                  <p:stCondLst>
                                    <p:cond delay="0"/>
                                  </p:stCondLst>
                                  <p:childTnLst>
                                    <p:set>
                                      <p:cBhvr>
                                        <p:cTn id="11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Duplex</a:t>
            </a:r>
          </a:p>
        </p:txBody>
      </p:sp>
      <p:sp>
        <p:nvSpPr>
          <p:cNvPr id="10" name="Content Placeholder 2"/>
          <p:cNvSpPr>
            <a:spLocks noGrp="1"/>
          </p:cNvSpPr>
          <p:nvPr>
            <p:ph idx="1"/>
          </p:nvPr>
        </p:nvSpPr>
        <p:spPr>
          <a:xfrm>
            <a:off x="1524000" y="3810458"/>
            <a:ext cx="9144000" cy="3047542"/>
          </a:xfrm>
        </p:spPr>
        <p:txBody>
          <a:bodyPr>
            <a:normAutofit/>
          </a:bodyPr>
          <a:lstStyle/>
          <a:p>
            <a:r>
              <a:rPr lang="en-GB" dirty="0"/>
              <a:t>Duplex</a:t>
            </a:r>
          </a:p>
          <a:p>
            <a:r>
              <a:rPr lang="en-GB" dirty="0"/>
              <a:t>Data can go in both directions at the same time</a:t>
            </a:r>
          </a:p>
          <a:p>
            <a:endParaRPr lang="en-GB" dirty="0"/>
          </a:p>
          <a:p>
            <a:r>
              <a:rPr lang="en-GB" dirty="0"/>
              <a:t>Example: Telephone</a:t>
            </a:r>
          </a:p>
        </p:txBody>
      </p:sp>
      <p:cxnSp>
        <p:nvCxnSpPr>
          <p:cNvPr id="29" name="Straight Arrow Connector 28"/>
          <p:cNvCxnSpPr/>
          <p:nvPr/>
        </p:nvCxnSpPr>
        <p:spPr>
          <a:xfrm>
            <a:off x="10668001" y="2177406"/>
            <a:ext cx="3071883" cy="0"/>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flipH="1">
            <a:off x="-1547883" y="2692705"/>
            <a:ext cx="3071883" cy="0"/>
          </a:xfrm>
          <a:prstGeom prst="straightConnector1">
            <a:avLst/>
          </a:prstGeom>
          <a:ln w="76200" cmpd="sng">
            <a:solidFill>
              <a:srgbClr val="C0504D"/>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7132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repeatCount="indefinite" accel="50000" fill="remove"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repeatCount="indefinite" accel="50000" decel="50000" fill="remove"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1+#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C6D32-FA2C-FA42-B03A-54E9F2E35B2B}"/>
              </a:ext>
            </a:extLst>
          </p:cNvPr>
          <p:cNvSpPr>
            <a:spLocks noGrp="1"/>
          </p:cNvSpPr>
          <p:nvPr>
            <p:ph type="title"/>
          </p:nvPr>
        </p:nvSpPr>
        <p:spPr/>
        <p:txBody>
          <a:bodyPr>
            <a:normAutofit fontScale="90000"/>
          </a:bodyPr>
          <a:lstStyle/>
          <a:p>
            <a:r>
              <a:rPr lang="en-GB" dirty="0"/>
              <a:t>Today</a:t>
            </a:r>
          </a:p>
        </p:txBody>
      </p:sp>
      <p:sp>
        <p:nvSpPr>
          <p:cNvPr id="3" name="Content Placeholder 2">
            <a:extLst>
              <a:ext uri="{FF2B5EF4-FFF2-40B4-BE49-F238E27FC236}">
                <a16:creationId xmlns:a16="http://schemas.microsoft.com/office/drawing/2014/main" id="{1B764C69-29B4-7B4B-8649-CE082504B44C}"/>
              </a:ext>
            </a:extLst>
          </p:cNvPr>
          <p:cNvSpPr>
            <a:spLocks noGrp="1"/>
          </p:cNvSpPr>
          <p:nvPr>
            <p:ph idx="1"/>
          </p:nvPr>
        </p:nvSpPr>
        <p:spPr>
          <a:solidFill>
            <a:srgbClr val="7030A0"/>
          </a:solidFill>
        </p:spPr>
        <p:txBody>
          <a:bodyPr>
            <a:normAutofit fontScale="85000" lnSpcReduction="10000"/>
          </a:bodyPr>
          <a:lstStyle/>
          <a:p>
            <a:pPr marL="514350" indent="-514350">
              <a:buFont typeface="+mj-lt"/>
              <a:buAutoNum type="arabicPeriod"/>
            </a:pPr>
            <a:r>
              <a:rPr lang="en-US" dirty="0"/>
              <a:t>Describe the structure of a packet </a:t>
            </a:r>
          </a:p>
          <a:p>
            <a:pPr marL="0" indent="0"/>
            <a:r>
              <a:rPr lang="en-US" dirty="0"/>
              <a:t>3. Understand that data is broken down into packets to be transmitted </a:t>
            </a:r>
          </a:p>
          <a:p>
            <a:pPr marL="0" indent="0"/>
            <a:r>
              <a:rPr lang="en-US" dirty="0"/>
              <a:t>4. Describe the process of packet switching </a:t>
            </a:r>
          </a:p>
          <a:p>
            <a:pPr marL="0" indent="0"/>
            <a:r>
              <a:rPr lang="en-US" dirty="0"/>
              <a:t>7. Packet header,  payload , trailer , destination address , packet number , originator’s address </a:t>
            </a:r>
          </a:p>
          <a:p>
            <a:pPr marL="0" indent="0"/>
            <a:r>
              <a:rPr lang="en-US" dirty="0"/>
              <a:t>8. Data is broken down into packets </a:t>
            </a:r>
            <a:endParaRPr lang="en-US" dirty="0">
              <a:effectLst/>
            </a:endParaRPr>
          </a:p>
          <a:p>
            <a:pPr marL="0" indent="0"/>
            <a:r>
              <a:rPr lang="en-US" dirty="0"/>
              <a:t>9. Each packet could take a different route </a:t>
            </a:r>
            <a:endParaRPr lang="en-US" dirty="0">
              <a:effectLst/>
            </a:endParaRPr>
          </a:p>
          <a:p>
            <a:pPr marL="0" indent="0"/>
            <a:r>
              <a:rPr lang="en-US" dirty="0"/>
              <a:t>10. A router controls the route a packet takes </a:t>
            </a:r>
            <a:endParaRPr lang="en-US" dirty="0">
              <a:effectLst/>
            </a:endParaRPr>
          </a:p>
          <a:p>
            <a:pPr marL="0" indent="0"/>
            <a:r>
              <a:rPr lang="en-US" dirty="0"/>
              <a:t>11. Packets may arrive out of order </a:t>
            </a:r>
            <a:endParaRPr lang="en-US" dirty="0">
              <a:effectLst/>
            </a:endParaRPr>
          </a:p>
          <a:p>
            <a:pPr marL="0" indent="0"/>
            <a:r>
              <a:rPr lang="en-US" dirty="0"/>
              <a:t>12. Once the last packet has arrived, packets are reordered </a:t>
            </a:r>
          </a:p>
          <a:p>
            <a:pPr marL="0" indent="0"/>
            <a:endParaRPr lang="en-US" dirty="0">
              <a:effectLst/>
            </a:endParaRPr>
          </a:p>
          <a:p>
            <a:pPr marL="0" indent="0"/>
            <a:r>
              <a:rPr lang="en-US" dirty="0"/>
              <a:t>Understand: What is a packet?</a:t>
            </a:r>
          </a:p>
          <a:p>
            <a:pPr marL="0" indent="0"/>
            <a:endParaRPr lang="en-US" dirty="0">
              <a:effectLst/>
            </a:endParaRPr>
          </a:p>
          <a:p>
            <a:pPr marL="0" indent="0"/>
            <a:r>
              <a:rPr lang="en-US" dirty="0"/>
              <a:t>Able: Know what goes into a packet </a:t>
            </a:r>
          </a:p>
          <a:p>
            <a:pPr marL="0" indent="0"/>
            <a:endParaRPr lang="en-US" dirty="0">
              <a:effectLst/>
            </a:endParaRPr>
          </a:p>
          <a:p>
            <a:pPr marL="0" indent="0"/>
            <a:r>
              <a:rPr lang="en-US" dirty="0"/>
              <a:t>Answer: What are the advantages and disadvantages of packet switching and circuit switching</a:t>
            </a:r>
            <a:endParaRPr lang="en-US" dirty="0">
              <a:effectLst/>
            </a:endParaRPr>
          </a:p>
        </p:txBody>
      </p:sp>
    </p:spTree>
    <p:extLst>
      <p:ext uri="{BB962C8B-B14F-4D97-AF65-F5344CB8AC3E}">
        <p14:creationId xmlns:p14="http://schemas.microsoft.com/office/powerpoint/2010/main" val="2282964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29C49-9CD6-8D45-B765-72F4B1AA5275}"/>
              </a:ext>
            </a:extLst>
          </p:cNvPr>
          <p:cNvSpPr>
            <a:spLocks noGrp="1"/>
          </p:cNvSpPr>
          <p:nvPr>
            <p:ph type="title"/>
          </p:nvPr>
        </p:nvSpPr>
        <p:spPr/>
        <p:txBody>
          <a:bodyPr>
            <a:normAutofit fontScale="90000"/>
          </a:bodyPr>
          <a:lstStyle/>
          <a:p>
            <a:r>
              <a:rPr lang="en-GB" dirty="0"/>
              <a:t>What do we actually send?</a:t>
            </a:r>
          </a:p>
        </p:txBody>
      </p:sp>
      <p:sp>
        <p:nvSpPr>
          <p:cNvPr id="3" name="Content Placeholder 2">
            <a:extLst>
              <a:ext uri="{FF2B5EF4-FFF2-40B4-BE49-F238E27FC236}">
                <a16:creationId xmlns:a16="http://schemas.microsoft.com/office/drawing/2014/main" id="{6F8FE645-B9A9-8245-8B02-62F96232379E}"/>
              </a:ext>
            </a:extLst>
          </p:cNvPr>
          <p:cNvSpPr>
            <a:spLocks noGrp="1"/>
          </p:cNvSpPr>
          <p:nvPr>
            <p:ph idx="1"/>
          </p:nvPr>
        </p:nvSpPr>
        <p:spPr/>
        <p:txBody>
          <a:bodyPr>
            <a:normAutofit lnSpcReduction="10000"/>
          </a:bodyPr>
          <a:lstStyle/>
          <a:p>
            <a:r>
              <a:rPr lang="en-GB" dirty="0"/>
              <a:t>So we know we can send things as serial or parallel.</a:t>
            </a:r>
          </a:p>
          <a:p>
            <a:r>
              <a:rPr lang="en-GB" dirty="0"/>
              <a:t>We know we can send things as simplex, half duplex or (full) duplex.</a:t>
            </a:r>
          </a:p>
          <a:p>
            <a:endParaRPr lang="en-GB" dirty="0"/>
          </a:p>
          <a:p>
            <a:r>
              <a:rPr lang="en-GB" dirty="0"/>
              <a:t>Those things are terms used in data transmission, but it can apply to voice transmission.</a:t>
            </a:r>
          </a:p>
          <a:p>
            <a:endParaRPr lang="en-GB" dirty="0"/>
          </a:p>
          <a:p>
            <a:r>
              <a:rPr lang="en-GB" dirty="0"/>
              <a:t>But the BIGGEST form of data transmission is when we send things over a network.</a:t>
            </a:r>
          </a:p>
          <a:p>
            <a:endParaRPr lang="en-GB" dirty="0"/>
          </a:p>
          <a:p>
            <a:r>
              <a:rPr lang="en-GB" dirty="0"/>
              <a:t>Network = Two or more computers connected to each other </a:t>
            </a:r>
          </a:p>
          <a:p>
            <a:endParaRPr lang="en-GB" dirty="0"/>
          </a:p>
          <a:p>
            <a:r>
              <a:rPr lang="en-GB" dirty="0"/>
              <a:t>The BIGGEST network in the world is The Internet</a:t>
            </a:r>
          </a:p>
          <a:p>
            <a:r>
              <a:rPr lang="en-GB" dirty="0"/>
              <a:t>So, how do we send things over the Internet?</a:t>
            </a:r>
          </a:p>
          <a:p>
            <a:r>
              <a:rPr lang="en-GB" dirty="0"/>
              <a:t>We will go over this is more detail than you need. But its actually easier if you know more.</a:t>
            </a:r>
          </a:p>
        </p:txBody>
      </p:sp>
    </p:spTree>
    <p:extLst>
      <p:ext uri="{BB962C8B-B14F-4D97-AF65-F5344CB8AC3E}">
        <p14:creationId xmlns:p14="http://schemas.microsoft.com/office/powerpoint/2010/main" val="30176155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Communication System </a:t>
            </a:r>
          </a:p>
        </p:txBody>
      </p:sp>
      <p:sp>
        <p:nvSpPr>
          <p:cNvPr id="3" name="Content Placeholder 2"/>
          <p:cNvSpPr>
            <a:spLocks noGrp="1"/>
          </p:cNvSpPr>
          <p:nvPr>
            <p:ph idx="1"/>
          </p:nvPr>
        </p:nvSpPr>
        <p:spPr/>
        <p:txBody>
          <a:bodyPr/>
          <a:lstStyle/>
          <a:p>
            <a:r>
              <a:rPr lang="en-GB" dirty="0"/>
              <a:t>Very simple. </a:t>
            </a:r>
          </a:p>
          <a:p>
            <a:r>
              <a:rPr lang="en-GB" dirty="0"/>
              <a:t>If you want to communicate data, you need 5 things. </a:t>
            </a:r>
          </a:p>
          <a:p>
            <a:r>
              <a:rPr lang="en-GB" dirty="0"/>
              <a:t>Pick the 5 you think</a:t>
            </a:r>
          </a:p>
        </p:txBody>
      </p:sp>
      <p:sp>
        <p:nvSpPr>
          <p:cNvPr id="5" name="Rectangle 4"/>
          <p:cNvSpPr/>
          <p:nvPr/>
        </p:nvSpPr>
        <p:spPr>
          <a:xfrm>
            <a:off x="325120" y="2458720"/>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SENDER</a:t>
            </a:r>
          </a:p>
        </p:txBody>
      </p:sp>
      <p:sp>
        <p:nvSpPr>
          <p:cNvPr id="7" name="Rectangle 6"/>
          <p:cNvSpPr/>
          <p:nvPr/>
        </p:nvSpPr>
        <p:spPr>
          <a:xfrm>
            <a:off x="6725920" y="2280013"/>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CABLES / WIRES</a:t>
            </a:r>
          </a:p>
        </p:txBody>
      </p:sp>
      <p:sp>
        <p:nvSpPr>
          <p:cNvPr id="8" name="Rectangle 7"/>
          <p:cNvSpPr/>
          <p:nvPr/>
        </p:nvSpPr>
        <p:spPr>
          <a:xfrm>
            <a:off x="1148080" y="5476239"/>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PROTOCOL</a:t>
            </a:r>
          </a:p>
        </p:txBody>
      </p:sp>
      <p:sp>
        <p:nvSpPr>
          <p:cNvPr id="9" name="Rectangle 8"/>
          <p:cNvSpPr/>
          <p:nvPr/>
        </p:nvSpPr>
        <p:spPr>
          <a:xfrm>
            <a:off x="7467600" y="4114799"/>
            <a:ext cx="2885440" cy="93472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MESSAGE</a:t>
            </a:r>
          </a:p>
        </p:txBody>
      </p:sp>
      <p:sp>
        <p:nvSpPr>
          <p:cNvPr id="10" name="Rectangle 9"/>
          <p:cNvSpPr/>
          <p:nvPr/>
        </p:nvSpPr>
        <p:spPr>
          <a:xfrm>
            <a:off x="3535680" y="3682092"/>
            <a:ext cx="2885440" cy="9347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RECEIVER</a:t>
            </a:r>
          </a:p>
        </p:txBody>
      </p:sp>
      <p:sp>
        <p:nvSpPr>
          <p:cNvPr id="11" name="Rectangle 10"/>
          <p:cNvSpPr/>
          <p:nvPr/>
        </p:nvSpPr>
        <p:spPr>
          <a:xfrm>
            <a:off x="127000" y="3967479"/>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COMPUTER</a:t>
            </a:r>
          </a:p>
        </p:txBody>
      </p:sp>
      <p:sp>
        <p:nvSpPr>
          <p:cNvPr id="12" name="Rectangle 11"/>
          <p:cNvSpPr/>
          <p:nvPr/>
        </p:nvSpPr>
        <p:spPr>
          <a:xfrm>
            <a:off x="4582160" y="5270045"/>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HUB</a:t>
            </a:r>
          </a:p>
        </p:txBody>
      </p:sp>
      <p:sp>
        <p:nvSpPr>
          <p:cNvPr id="13" name="Rectangle 12"/>
          <p:cNvSpPr/>
          <p:nvPr/>
        </p:nvSpPr>
        <p:spPr>
          <a:xfrm>
            <a:off x="3525520" y="2094140"/>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MEDIUM</a:t>
            </a:r>
          </a:p>
        </p:txBody>
      </p:sp>
      <p:sp>
        <p:nvSpPr>
          <p:cNvPr id="14" name="Rectangle 13"/>
          <p:cNvSpPr/>
          <p:nvPr/>
        </p:nvSpPr>
        <p:spPr>
          <a:xfrm>
            <a:off x="8910320" y="5233580"/>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BROADBAND</a:t>
            </a:r>
          </a:p>
        </p:txBody>
      </p:sp>
    </p:spTree>
    <p:extLst>
      <p:ext uri="{BB962C8B-B14F-4D97-AF65-F5344CB8AC3E}">
        <p14:creationId xmlns:p14="http://schemas.microsoft.com/office/powerpoint/2010/main" val="20691630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Communication System </a:t>
            </a:r>
          </a:p>
        </p:txBody>
      </p:sp>
      <p:sp>
        <p:nvSpPr>
          <p:cNvPr id="3" name="Content Placeholder 2"/>
          <p:cNvSpPr>
            <a:spLocks noGrp="1"/>
          </p:cNvSpPr>
          <p:nvPr>
            <p:ph idx="1"/>
          </p:nvPr>
        </p:nvSpPr>
        <p:spPr/>
        <p:txBody>
          <a:bodyPr/>
          <a:lstStyle/>
          <a:p>
            <a:r>
              <a:rPr lang="en-GB" dirty="0"/>
              <a:t>Here are the 5 things</a:t>
            </a:r>
          </a:p>
        </p:txBody>
      </p:sp>
      <p:sp>
        <p:nvSpPr>
          <p:cNvPr id="5" name="Rectangle 4"/>
          <p:cNvSpPr/>
          <p:nvPr/>
        </p:nvSpPr>
        <p:spPr>
          <a:xfrm>
            <a:off x="325120" y="2458720"/>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SENDER</a:t>
            </a:r>
          </a:p>
        </p:txBody>
      </p:sp>
      <p:sp>
        <p:nvSpPr>
          <p:cNvPr id="8" name="Rectangle 7"/>
          <p:cNvSpPr/>
          <p:nvPr/>
        </p:nvSpPr>
        <p:spPr>
          <a:xfrm>
            <a:off x="1148080" y="5476239"/>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PROTOCOL</a:t>
            </a:r>
          </a:p>
        </p:txBody>
      </p:sp>
      <p:sp>
        <p:nvSpPr>
          <p:cNvPr id="9" name="Rectangle 8"/>
          <p:cNvSpPr/>
          <p:nvPr/>
        </p:nvSpPr>
        <p:spPr>
          <a:xfrm>
            <a:off x="7467600" y="4114799"/>
            <a:ext cx="2885440" cy="93472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MESSAGE</a:t>
            </a:r>
          </a:p>
        </p:txBody>
      </p:sp>
      <p:sp>
        <p:nvSpPr>
          <p:cNvPr id="10" name="Rectangle 9"/>
          <p:cNvSpPr/>
          <p:nvPr/>
        </p:nvSpPr>
        <p:spPr>
          <a:xfrm>
            <a:off x="3535680" y="3682092"/>
            <a:ext cx="2885440" cy="9347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RECEIVER</a:t>
            </a:r>
          </a:p>
        </p:txBody>
      </p:sp>
      <p:sp>
        <p:nvSpPr>
          <p:cNvPr id="13" name="Rectangle 12"/>
          <p:cNvSpPr/>
          <p:nvPr/>
        </p:nvSpPr>
        <p:spPr>
          <a:xfrm>
            <a:off x="3525520" y="2094140"/>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MEDIUM</a:t>
            </a:r>
          </a:p>
        </p:txBody>
      </p:sp>
    </p:spTree>
    <p:extLst>
      <p:ext uri="{BB962C8B-B14F-4D97-AF65-F5344CB8AC3E}">
        <p14:creationId xmlns:p14="http://schemas.microsoft.com/office/powerpoint/2010/main" val="12396464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Communication System </a:t>
            </a:r>
          </a:p>
        </p:txBody>
      </p:sp>
      <p:sp>
        <p:nvSpPr>
          <p:cNvPr id="3" name="Content Placeholder 2"/>
          <p:cNvSpPr>
            <a:spLocks noGrp="1"/>
          </p:cNvSpPr>
          <p:nvPr>
            <p:ph idx="1"/>
          </p:nvPr>
        </p:nvSpPr>
        <p:spPr/>
        <p:txBody>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p:txBody>
      </p:sp>
      <p:sp>
        <p:nvSpPr>
          <p:cNvPr id="5" name="Rectangle 4"/>
          <p:cNvSpPr/>
          <p:nvPr/>
        </p:nvSpPr>
        <p:spPr>
          <a:xfrm>
            <a:off x="0" y="571319"/>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SENDER</a:t>
            </a:r>
          </a:p>
        </p:txBody>
      </p:sp>
      <p:sp>
        <p:nvSpPr>
          <p:cNvPr id="8" name="Rectangle 7"/>
          <p:cNvSpPr/>
          <p:nvPr/>
        </p:nvSpPr>
        <p:spPr>
          <a:xfrm>
            <a:off x="0" y="4522651"/>
            <a:ext cx="288544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PROTOCOL</a:t>
            </a:r>
          </a:p>
        </p:txBody>
      </p:sp>
      <p:sp>
        <p:nvSpPr>
          <p:cNvPr id="9" name="Rectangle 8"/>
          <p:cNvSpPr/>
          <p:nvPr/>
        </p:nvSpPr>
        <p:spPr>
          <a:xfrm>
            <a:off x="0" y="3523705"/>
            <a:ext cx="2885440" cy="93472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MESSAGE</a:t>
            </a:r>
          </a:p>
        </p:txBody>
      </p:sp>
      <p:sp>
        <p:nvSpPr>
          <p:cNvPr id="10" name="Rectangle 9"/>
          <p:cNvSpPr/>
          <p:nvPr/>
        </p:nvSpPr>
        <p:spPr>
          <a:xfrm>
            <a:off x="0" y="1540690"/>
            <a:ext cx="2885440" cy="9347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RECEIVER</a:t>
            </a:r>
          </a:p>
        </p:txBody>
      </p:sp>
      <p:sp>
        <p:nvSpPr>
          <p:cNvPr id="13" name="Rectangle 12"/>
          <p:cNvSpPr/>
          <p:nvPr/>
        </p:nvSpPr>
        <p:spPr>
          <a:xfrm>
            <a:off x="0" y="2523853"/>
            <a:ext cx="288544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latin typeface="Arial Black" charset="0"/>
                <a:ea typeface="Arial Black" charset="0"/>
                <a:cs typeface="Arial Black" charset="0"/>
              </a:rPr>
              <a:t>MEDIUM</a:t>
            </a:r>
          </a:p>
        </p:txBody>
      </p:sp>
      <p:sp>
        <p:nvSpPr>
          <p:cNvPr id="12" name="Rectangle 11"/>
          <p:cNvSpPr/>
          <p:nvPr/>
        </p:nvSpPr>
        <p:spPr>
          <a:xfrm>
            <a:off x="3037840" y="570413"/>
            <a:ext cx="886968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THE PERSON GIVING / WANTING TO GIVE DATA</a:t>
            </a:r>
          </a:p>
        </p:txBody>
      </p:sp>
      <p:sp>
        <p:nvSpPr>
          <p:cNvPr id="14" name="Rectangle 13"/>
          <p:cNvSpPr/>
          <p:nvPr/>
        </p:nvSpPr>
        <p:spPr>
          <a:xfrm>
            <a:off x="3037840" y="4522651"/>
            <a:ext cx="8869680" cy="93472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THE RULES ON HOW YOU WILL SEND</a:t>
            </a:r>
          </a:p>
        </p:txBody>
      </p:sp>
      <p:sp>
        <p:nvSpPr>
          <p:cNvPr id="15" name="Rectangle 14"/>
          <p:cNvSpPr/>
          <p:nvPr/>
        </p:nvSpPr>
        <p:spPr>
          <a:xfrm>
            <a:off x="3037840" y="3522799"/>
            <a:ext cx="8869680" cy="934720"/>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WHAT THE DATA ACTUALLY IS</a:t>
            </a:r>
          </a:p>
        </p:txBody>
      </p:sp>
      <p:sp>
        <p:nvSpPr>
          <p:cNvPr id="16" name="Rectangle 15"/>
          <p:cNvSpPr/>
          <p:nvPr/>
        </p:nvSpPr>
        <p:spPr>
          <a:xfrm>
            <a:off x="3037840" y="1539784"/>
            <a:ext cx="8869680" cy="934720"/>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THE PERSON WHO WILL GET THE DATA</a:t>
            </a:r>
          </a:p>
        </p:txBody>
      </p:sp>
      <p:sp>
        <p:nvSpPr>
          <p:cNvPr id="17" name="Rectangle 16"/>
          <p:cNvSpPr/>
          <p:nvPr/>
        </p:nvSpPr>
        <p:spPr>
          <a:xfrm>
            <a:off x="3037840" y="2522947"/>
            <a:ext cx="8869680" cy="934720"/>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HOW YOU WILL SEND IT (WI-FI, CABLE..) </a:t>
            </a:r>
            <a:br>
              <a:rPr lang="en-GB" sz="2400" b="1" dirty="0">
                <a:latin typeface="Arial Black" charset="0"/>
                <a:ea typeface="Arial Black" charset="0"/>
                <a:cs typeface="Arial Black" charset="0"/>
              </a:rPr>
            </a:br>
            <a:r>
              <a:rPr lang="en-GB" sz="2400" b="1" dirty="0">
                <a:latin typeface="Arial Black" charset="0"/>
                <a:ea typeface="Arial Black" charset="0"/>
                <a:cs typeface="Arial Black" charset="0"/>
              </a:rPr>
              <a:t>ALSO CALLED TRANSMISSION MEDIUM </a:t>
            </a:r>
          </a:p>
        </p:txBody>
      </p:sp>
    </p:spTree>
    <p:extLst>
      <p:ext uri="{BB962C8B-B14F-4D97-AF65-F5344CB8AC3E}">
        <p14:creationId xmlns:p14="http://schemas.microsoft.com/office/powerpoint/2010/main" val="3533976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77522-91E8-3443-8D48-0B654CB8A82E}"/>
              </a:ext>
            </a:extLst>
          </p:cNvPr>
          <p:cNvSpPr>
            <a:spLocks noGrp="1"/>
          </p:cNvSpPr>
          <p:nvPr>
            <p:ph type="title"/>
          </p:nvPr>
        </p:nvSpPr>
        <p:spPr/>
        <p:txBody>
          <a:bodyPr>
            <a:normAutofit fontScale="90000"/>
          </a:bodyPr>
          <a:lstStyle/>
          <a:p>
            <a:r>
              <a:rPr lang="en-US" dirty="0"/>
              <a:t>Packets</a:t>
            </a:r>
          </a:p>
        </p:txBody>
      </p:sp>
      <p:sp>
        <p:nvSpPr>
          <p:cNvPr id="3" name="Content Placeholder 2">
            <a:extLst>
              <a:ext uri="{FF2B5EF4-FFF2-40B4-BE49-F238E27FC236}">
                <a16:creationId xmlns:a16="http://schemas.microsoft.com/office/drawing/2014/main" id="{763C96B5-D6C7-DB40-8AFF-EBA5412CA3E5}"/>
              </a:ext>
            </a:extLst>
          </p:cNvPr>
          <p:cNvSpPr>
            <a:spLocks noGrp="1"/>
          </p:cNvSpPr>
          <p:nvPr>
            <p:ph idx="1"/>
          </p:nvPr>
        </p:nvSpPr>
        <p:spPr/>
        <p:txBody>
          <a:bodyPr/>
          <a:lstStyle/>
          <a:p>
            <a:r>
              <a:rPr lang="en-US" dirty="0"/>
              <a:t>Ahhh…… here is why I ‘like’ Computer Science….. So many stupid words for simple things. </a:t>
            </a:r>
          </a:p>
          <a:p>
            <a:endParaRPr lang="en-US" dirty="0"/>
          </a:p>
          <a:p>
            <a:r>
              <a:rPr lang="en-US" dirty="0"/>
              <a:t>Today’s stupid word is Packet </a:t>
            </a:r>
          </a:p>
          <a:p>
            <a:endParaRPr lang="en-US" dirty="0"/>
          </a:p>
          <a:p>
            <a:r>
              <a:rPr lang="en-US" dirty="0"/>
              <a:t>Does these sentences make sense?</a:t>
            </a:r>
          </a:p>
          <a:p>
            <a:pPr marL="514350" indent="-514350">
              <a:buAutoNum type="arabicPeriod"/>
            </a:pPr>
            <a:r>
              <a:rPr lang="en-US" dirty="0"/>
              <a:t>A network allows you to send data</a:t>
            </a:r>
          </a:p>
          <a:p>
            <a:pPr marL="514350" indent="-514350">
              <a:buAutoNum type="arabicPeriod"/>
            </a:pPr>
            <a:r>
              <a:rPr lang="en-US" dirty="0"/>
              <a:t>Data can be sent from one node to another </a:t>
            </a:r>
          </a:p>
          <a:p>
            <a:endParaRPr lang="en-US" dirty="0"/>
          </a:p>
          <a:p>
            <a:r>
              <a:rPr lang="en-US" dirty="0"/>
              <a:t>Makes sense I hope. </a:t>
            </a:r>
          </a:p>
          <a:p>
            <a:r>
              <a:rPr lang="en-US" dirty="0"/>
              <a:t>We know what data is. But when we talk about networks, we don’t say data, we say packets or data packets or datagram.</a:t>
            </a:r>
          </a:p>
        </p:txBody>
      </p:sp>
    </p:spTree>
    <p:extLst>
      <p:ext uri="{BB962C8B-B14F-4D97-AF65-F5344CB8AC3E}">
        <p14:creationId xmlns:p14="http://schemas.microsoft.com/office/powerpoint/2010/main" val="3362806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transmission </a:t>
            </a:r>
          </a:p>
        </p:txBody>
      </p:sp>
      <p:sp>
        <p:nvSpPr>
          <p:cNvPr id="3" name="Content Placeholder 2"/>
          <p:cNvSpPr>
            <a:spLocks noGrp="1"/>
          </p:cNvSpPr>
          <p:nvPr>
            <p:ph idx="1"/>
          </p:nvPr>
        </p:nvSpPr>
        <p:spPr/>
        <p:txBody>
          <a:bodyPr/>
          <a:lstStyle/>
          <a:p>
            <a:r>
              <a:rPr lang="en-GB" dirty="0"/>
              <a:t>When you have something (data) and you give to someone else </a:t>
            </a:r>
          </a:p>
          <a:p>
            <a:r>
              <a:rPr lang="en-GB" dirty="0"/>
              <a:t>You are sender </a:t>
            </a:r>
          </a:p>
          <a:p>
            <a:r>
              <a:rPr lang="en-GB" dirty="0"/>
              <a:t>They are the receiver </a:t>
            </a:r>
          </a:p>
          <a:p>
            <a:endParaRPr lang="en-GB" dirty="0"/>
          </a:p>
          <a:p>
            <a:r>
              <a:rPr lang="en-GB" dirty="0"/>
              <a:t>Or</a:t>
            </a:r>
          </a:p>
          <a:p>
            <a:endParaRPr lang="en-GB" dirty="0"/>
          </a:p>
          <a:p>
            <a:r>
              <a:rPr lang="en-GB" dirty="0"/>
              <a:t>When someone else has data and gives to you </a:t>
            </a:r>
          </a:p>
          <a:p>
            <a:r>
              <a:rPr lang="en-GB" dirty="0"/>
              <a:t>They are the sender</a:t>
            </a:r>
          </a:p>
          <a:p>
            <a:r>
              <a:rPr lang="en-GB" dirty="0"/>
              <a:t>You are receiver </a:t>
            </a:r>
          </a:p>
        </p:txBody>
      </p:sp>
    </p:spTree>
    <p:extLst>
      <p:ext uri="{BB962C8B-B14F-4D97-AF65-F5344CB8AC3E}">
        <p14:creationId xmlns:p14="http://schemas.microsoft.com/office/powerpoint/2010/main" val="260947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4D51C-BBE8-EB4C-AE45-34DA913D585E}"/>
              </a:ext>
            </a:extLst>
          </p:cNvPr>
          <p:cNvSpPr>
            <a:spLocks noGrp="1"/>
          </p:cNvSpPr>
          <p:nvPr>
            <p:ph type="title"/>
          </p:nvPr>
        </p:nvSpPr>
        <p:spPr/>
        <p:txBody>
          <a:bodyPr>
            <a:normAutofit fontScale="90000"/>
          </a:bodyPr>
          <a:lstStyle/>
          <a:p>
            <a:r>
              <a:rPr lang="en-US" dirty="0"/>
              <a:t>Packets, Data Packets, Datagram</a:t>
            </a:r>
          </a:p>
        </p:txBody>
      </p:sp>
      <p:sp>
        <p:nvSpPr>
          <p:cNvPr id="3" name="Content Placeholder 2">
            <a:extLst>
              <a:ext uri="{FF2B5EF4-FFF2-40B4-BE49-F238E27FC236}">
                <a16:creationId xmlns:a16="http://schemas.microsoft.com/office/drawing/2014/main" id="{A808A196-1109-9B41-9C9B-CD20D07F009F}"/>
              </a:ext>
            </a:extLst>
          </p:cNvPr>
          <p:cNvSpPr>
            <a:spLocks noGrp="1"/>
          </p:cNvSpPr>
          <p:nvPr>
            <p:ph idx="1"/>
          </p:nvPr>
        </p:nvSpPr>
        <p:spPr/>
        <p:txBody>
          <a:bodyPr/>
          <a:lstStyle/>
          <a:p>
            <a:r>
              <a:rPr lang="en-US" dirty="0"/>
              <a:t>Packets, data packets and datagrams, three words that mean the same thing. </a:t>
            </a:r>
          </a:p>
          <a:p>
            <a:r>
              <a:rPr lang="en-US" dirty="0"/>
              <a:t>We will call it packet.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9372125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68FD-7482-464B-8BF3-A523D9F58D2A}"/>
              </a:ext>
            </a:extLst>
          </p:cNvPr>
          <p:cNvSpPr>
            <a:spLocks noGrp="1"/>
          </p:cNvSpPr>
          <p:nvPr>
            <p:ph type="title"/>
          </p:nvPr>
        </p:nvSpPr>
        <p:spPr/>
        <p:txBody>
          <a:bodyPr>
            <a:normAutofit fontScale="90000"/>
          </a:bodyPr>
          <a:lstStyle/>
          <a:p>
            <a:r>
              <a:rPr lang="en-US" dirty="0"/>
              <a:t>Original Message</a:t>
            </a:r>
          </a:p>
        </p:txBody>
      </p:sp>
      <p:sp>
        <p:nvSpPr>
          <p:cNvPr id="3" name="Content Placeholder 2">
            <a:extLst>
              <a:ext uri="{FF2B5EF4-FFF2-40B4-BE49-F238E27FC236}">
                <a16:creationId xmlns:a16="http://schemas.microsoft.com/office/drawing/2014/main" id="{E74AD6E7-E135-6943-BD20-8D73191FBBA9}"/>
              </a:ext>
            </a:extLst>
          </p:cNvPr>
          <p:cNvSpPr>
            <a:spLocks noGrp="1"/>
          </p:cNvSpPr>
          <p:nvPr>
            <p:ph idx="1"/>
          </p:nvPr>
        </p:nvSpPr>
        <p:spPr/>
        <p:txBody>
          <a:bodyPr/>
          <a:lstStyle/>
          <a:p>
            <a:r>
              <a:rPr lang="en-US" dirty="0"/>
              <a:t>Okay we have three people. Iron Man, Black Widow and Hulk.</a:t>
            </a:r>
          </a:p>
          <a:p>
            <a:r>
              <a:rPr lang="en-US" dirty="0"/>
              <a:t>And we have a message also – I LOVE YOU</a:t>
            </a:r>
          </a:p>
          <a:p>
            <a:r>
              <a:rPr lang="en-US" dirty="0"/>
              <a:t> Hulk wants to send this message to Black Widow</a:t>
            </a:r>
          </a:p>
        </p:txBody>
      </p:sp>
      <p:pic>
        <p:nvPicPr>
          <p:cNvPr id="7" name="Picture 6">
            <a:extLst>
              <a:ext uri="{FF2B5EF4-FFF2-40B4-BE49-F238E27FC236}">
                <a16:creationId xmlns:a16="http://schemas.microsoft.com/office/drawing/2014/main" id="{599DB512-D158-F24A-8ED8-B7D280A1ED9D}"/>
              </a:ext>
            </a:extLst>
          </p:cNvPr>
          <p:cNvPicPr>
            <a:picLocks noChangeAspect="1"/>
          </p:cNvPicPr>
          <p:nvPr/>
        </p:nvPicPr>
        <p:blipFill>
          <a:blip r:embed="rId2"/>
          <a:stretch>
            <a:fillRect/>
          </a:stretch>
        </p:blipFill>
        <p:spPr>
          <a:xfrm>
            <a:off x="434470" y="2738756"/>
            <a:ext cx="2303224" cy="4011389"/>
          </a:xfrm>
          <a:prstGeom prst="rect">
            <a:avLst/>
          </a:prstGeom>
        </p:spPr>
      </p:pic>
      <p:pic>
        <p:nvPicPr>
          <p:cNvPr id="8" name="Picture 7">
            <a:extLst>
              <a:ext uri="{FF2B5EF4-FFF2-40B4-BE49-F238E27FC236}">
                <a16:creationId xmlns:a16="http://schemas.microsoft.com/office/drawing/2014/main" id="{8D079854-3853-4541-8C96-972A0FDB9AD0}"/>
              </a:ext>
            </a:extLst>
          </p:cNvPr>
          <p:cNvPicPr>
            <a:picLocks noChangeAspect="1"/>
          </p:cNvPicPr>
          <p:nvPr/>
        </p:nvPicPr>
        <p:blipFill>
          <a:blip r:embed="rId3"/>
          <a:stretch>
            <a:fillRect/>
          </a:stretch>
        </p:blipFill>
        <p:spPr>
          <a:xfrm>
            <a:off x="5406503" y="2502930"/>
            <a:ext cx="2796673" cy="4247578"/>
          </a:xfrm>
          <a:prstGeom prst="rect">
            <a:avLst/>
          </a:prstGeom>
        </p:spPr>
      </p:pic>
      <p:pic>
        <p:nvPicPr>
          <p:cNvPr id="9" name="Picture 8">
            <a:extLst>
              <a:ext uri="{FF2B5EF4-FFF2-40B4-BE49-F238E27FC236}">
                <a16:creationId xmlns:a16="http://schemas.microsoft.com/office/drawing/2014/main" id="{ED246613-E2CF-A64E-9434-DA179DEFA4B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05" b="96101" l="9916" r="89451">
                        <a14:foregroundMark x1="64979" y1="8601" x2="64979" y2="5619"/>
                        <a14:foregroundMark x1="21097" y1="92202" x2="21097" y2="93349"/>
                        <a14:foregroundMark x1="65401" y1="94954" x2="66456" y2="96101"/>
                      </a14:backgroundRemoval>
                    </a14:imgEffect>
                  </a14:imgLayer>
                </a14:imgProps>
              </a:ext>
            </a:extLst>
          </a:blip>
          <a:stretch>
            <a:fillRect/>
          </a:stretch>
        </p:blipFill>
        <p:spPr>
          <a:xfrm>
            <a:off x="3098035" y="2777071"/>
            <a:ext cx="2180503" cy="4011389"/>
          </a:xfrm>
          <a:prstGeom prst="rect">
            <a:avLst/>
          </a:prstGeom>
        </p:spPr>
      </p:pic>
      <p:grpSp>
        <p:nvGrpSpPr>
          <p:cNvPr id="15" name="Group 14">
            <a:extLst>
              <a:ext uri="{FF2B5EF4-FFF2-40B4-BE49-F238E27FC236}">
                <a16:creationId xmlns:a16="http://schemas.microsoft.com/office/drawing/2014/main" id="{C1AD452A-34A5-644F-AEF9-CFD87498CECD}"/>
              </a:ext>
            </a:extLst>
          </p:cNvPr>
          <p:cNvGrpSpPr/>
          <p:nvPr/>
        </p:nvGrpSpPr>
        <p:grpSpPr>
          <a:xfrm>
            <a:off x="8297696" y="3560472"/>
            <a:ext cx="3529263" cy="2367956"/>
            <a:chOff x="842367" y="3785615"/>
            <a:chExt cx="3529263" cy="2367956"/>
          </a:xfrm>
        </p:grpSpPr>
        <p:pic>
          <p:nvPicPr>
            <p:cNvPr id="12" name="Picture 11">
              <a:extLst>
                <a:ext uri="{FF2B5EF4-FFF2-40B4-BE49-F238E27FC236}">
                  <a16:creationId xmlns:a16="http://schemas.microsoft.com/office/drawing/2014/main" id="{B6C9D544-F1C6-9E40-BE84-00692D21E701}"/>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0000" b="90000" l="10000" r="90000"/>
                      </a14:imgEffect>
                    </a14:imgLayer>
                  </a14:imgProps>
                </a:ext>
              </a:extLst>
            </a:blip>
            <a:srcRect l="10113" t="23141" r="11135" b="24020"/>
            <a:stretch/>
          </p:blipFill>
          <p:spPr>
            <a:xfrm>
              <a:off x="842367" y="3785615"/>
              <a:ext cx="3529263" cy="2367956"/>
            </a:xfrm>
            <a:prstGeom prst="rect">
              <a:avLst/>
            </a:prstGeom>
          </p:spPr>
        </p:pic>
        <p:sp>
          <p:nvSpPr>
            <p:cNvPr id="13" name="TextBox 12">
              <a:extLst>
                <a:ext uri="{FF2B5EF4-FFF2-40B4-BE49-F238E27FC236}">
                  <a16:creationId xmlns:a16="http://schemas.microsoft.com/office/drawing/2014/main" id="{A91BCC75-D429-884A-A4DF-38C512DEEA9A}"/>
                </a:ext>
              </a:extLst>
            </p:cNvPr>
            <p:cNvSpPr txBox="1"/>
            <p:nvPr/>
          </p:nvSpPr>
          <p:spPr>
            <a:xfrm>
              <a:off x="1459494" y="5258351"/>
              <a:ext cx="2397604" cy="523220"/>
            </a:xfrm>
            <a:prstGeom prst="rect">
              <a:avLst/>
            </a:prstGeom>
            <a:noFill/>
          </p:spPr>
          <p:txBody>
            <a:bodyPr wrap="square" rtlCol="0">
              <a:spAutoFit/>
            </a:bodyPr>
            <a:lstStyle/>
            <a:p>
              <a:r>
                <a:rPr lang="en-US" sz="2800" dirty="0">
                  <a:solidFill>
                    <a:schemeClr val="bg1"/>
                  </a:solidFill>
                  <a:latin typeface="Comic Sans MS" panose="030F0902030302020204" pitchFamily="66" charset="0"/>
                  <a:ea typeface="Brush Script MT" panose="03060802040406070304" pitchFamily="66" charset="-122"/>
                  <a:cs typeface="Brush Script MT" panose="03060802040406070304" pitchFamily="66" charset="-122"/>
                </a:rPr>
                <a:t>I LOVE YOU</a:t>
              </a:r>
            </a:p>
          </p:txBody>
        </p:sp>
      </p:grpSp>
    </p:spTree>
    <p:extLst>
      <p:ext uri="{BB962C8B-B14F-4D97-AF65-F5344CB8AC3E}">
        <p14:creationId xmlns:p14="http://schemas.microsoft.com/office/powerpoint/2010/main" val="2714355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68FD-7482-464B-8BF3-A523D9F58D2A}"/>
              </a:ext>
            </a:extLst>
          </p:cNvPr>
          <p:cNvSpPr>
            <a:spLocks noGrp="1"/>
          </p:cNvSpPr>
          <p:nvPr>
            <p:ph type="title"/>
          </p:nvPr>
        </p:nvSpPr>
        <p:spPr/>
        <p:txBody>
          <a:bodyPr>
            <a:normAutofit fontScale="90000"/>
          </a:bodyPr>
          <a:lstStyle/>
          <a:p>
            <a:r>
              <a:rPr lang="en-US" dirty="0"/>
              <a:t>Original Message</a:t>
            </a:r>
          </a:p>
        </p:txBody>
      </p:sp>
      <p:sp>
        <p:nvSpPr>
          <p:cNvPr id="3" name="Content Placeholder 2">
            <a:extLst>
              <a:ext uri="{FF2B5EF4-FFF2-40B4-BE49-F238E27FC236}">
                <a16:creationId xmlns:a16="http://schemas.microsoft.com/office/drawing/2014/main" id="{E74AD6E7-E135-6943-BD20-8D73191FBBA9}"/>
              </a:ext>
            </a:extLst>
          </p:cNvPr>
          <p:cNvSpPr>
            <a:spLocks noGrp="1"/>
          </p:cNvSpPr>
          <p:nvPr>
            <p:ph idx="1"/>
          </p:nvPr>
        </p:nvSpPr>
        <p:spPr/>
        <p:txBody>
          <a:bodyPr>
            <a:normAutofit/>
          </a:bodyPr>
          <a:lstStyle/>
          <a:p>
            <a:r>
              <a:rPr lang="en-US" dirty="0"/>
              <a:t>Look at his message. Is it okay to send?</a:t>
            </a:r>
          </a:p>
          <a:p>
            <a:endParaRPr lang="en-US" dirty="0"/>
          </a:p>
          <a:p>
            <a:r>
              <a:rPr lang="en-US" dirty="0"/>
              <a:t>What was the 5 things needed to send a message?</a:t>
            </a:r>
          </a:p>
          <a:p>
            <a:pPr marL="514350" indent="-514350">
              <a:buAutoNum type="arabicPeriod"/>
            </a:pPr>
            <a:r>
              <a:rPr lang="en-US" dirty="0"/>
              <a:t>Sender</a:t>
            </a:r>
          </a:p>
          <a:p>
            <a:pPr marL="514350" indent="-514350">
              <a:buAutoNum type="arabicPeriod"/>
            </a:pPr>
            <a:r>
              <a:rPr lang="en-US" dirty="0"/>
              <a:t>Receiver</a:t>
            </a:r>
          </a:p>
          <a:p>
            <a:pPr marL="514350" indent="-514350">
              <a:buAutoNum type="arabicPeriod"/>
            </a:pPr>
            <a:r>
              <a:rPr lang="en-US" dirty="0"/>
              <a:t>Medium</a:t>
            </a:r>
          </a:p>
          <a:p>
            <a:pPr marL="514350" indent="-514350">
              <a:buAutoNum type="arabicPeriod"/>
            </a:pPr>
            <a:r>
              <a:rPr lang="en-US" dirty="0"/>
              <a:t>Message</a:t>
            </a:r>
          </a:p>
          <a:p>
            <a:pPr marL="514350" indent="-514350">
              <a:buAutoNum type="arabicPeriod"/>
            </a:pPr>
            <a:r>
              <a:rPr lang="en-US" dirty="0"/>
              <a:t>Protocol</a:t>
            </a:r>
          </a:p>
          <a:p>
            <a:pPr marL="514350" indent="-514350">
              <a:buAutoNum type="arabicPeriod"/>
            </a:pPr>
            <a:endParaRPr lang="en-US" dirty="0"/>
          </a:p>
          <a:p>
            <a:r>
              <a:rPr lang="en-US" dirty="0"/>
              <a:t>We have a message but that’s all.  </a:t>
            </a:r>
          </a:p>
          <a:p>
            <a:endParaRPr lang="en-US" dirty="0"/>
          </a:p>
        </p:txBody>
      </p:sp>
      <p:grpSp>
        <p:nvGrpSpPr>
          <p:cNvPr id="15" name="Group 14">
            <a:extLst>
              <a:ext uri="{FF2B5EF4-FFF2-40B4-BE49-F238E27FC236}">
                <a16:creationId xmlns:a16="http://schemas.microsoft.com/office/drawing/2014/main" id="{C1AD452A-34A5-644F-AEF9-CFD87498CECD}"/>
              </a:ext>
            </a:extLst>
          </p:cNvPr>
          <p:cNvGrpSpPr/>
          <p:nvPr/>
        </p:nvGrpSpPr>
        <p:grpSpPr>
          <a:xfrm>
            <a:off x="7319129" y="1474675"/>
            <a:ext cx="3846178" cy="2310940"/>
            <a:chOff x="842367" y="3785615"/>
            <a:chExt cx="3529263" cy="2367956"/>
          </a:xfrm>
        </p:grpSpPr>
        <p:pic>
          <p:nvPicPr>
            <p:cNvPr id="12" name="Picture 11">
              <a:extLst>
                <a:ext uri="{FF2B5EF4-FFF2-40B4-BE49-F238E27FC236}">
                  <a16:creationId xmlns:a16="http://schemas.microsoft.com/office/drawing/2014/main" id="{B6C9D544-F1C6-9E40-BE84-00692D21E70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10113" t="23141" r="11135" b="24020"/>
            <a:stretch/>
          </p:blipFill>
          <p:spPr>
            <a:xfrm>
              <a:off x="842367" y="3785615"/>
              <a:ext cx="3529263" cy="2367956"/>
            </a:xfrm>
            <a:prstGeom prst="rect">
              <a:avLst/>
            </a:prstGeom>
          </p:spPr>
        </p:pic>
        <p:sp>
          <p:nvSpPr>
            <p:cNvPr id="13" name="TextBox 12">
              <a:extLst>
                <a:ext uri="{FF2B5EF4-FFF2-40B4-BE49-F238E27FC236}">
                  <a16:creationId xmlns:a16="http://schemas.microsoft.com/office/drawing/2014/main" id="{A91BCC75-D429-884A-A4DF-38C512DEEA9A}"/>
                </a:ext>
              </a:extLst>
            </p:cNvPr>
            <p:cNvSpPr txBox="1"/>
            <p:nvPr/>
          </p:nvSpPr>
          <p:spPr>
            <a:xfrm>
              <a:off x="1459493" y="5258351"/>
              <a:ext cx="2764932" cy="662277"/>
            </a:xfrm>
            <a:prstGeom prst="rect">
              <a:avLst/>
            </a:prstGeom>
            <a:noFill/>
          </p:spPr>
          <p:txBody>
            <a:bodyPr wrap="square" rtlCol="0">
              <a:spAutoFit/>
            </a:bodyPr>
            <a:lstStyle/>
            <a:p>
              <a:r>
                <a:rPr lang="en-US" sz="3600" dirty="0">
                  <a:solidFill>
                    <a:schemeClr val="bg1"/>
                  </a:solidFill>
                  <a:latin typeface="Comic Sans MS" panose="030F0902030302020204" pitchFamily="66" charset="0"/>
                  <a:ea typeface="Brush Script MT" panose="03060802040406070304" pitchFamily="66" charset="-122"/>
                  <a:cs typeface="Brush Script MT" panose="03060802040406070304" pitchFamily="66" charset="-122"/>
                </a:rPr>
                <a:t>I LOVE YOU</a:t>
              </a:r>
            </a:p>
          </p:txBody>
        </p:sp>
      </p:grpSp>
    </p:spTree>
    <p:extLst>
      <p:ext uri="{BB962C8B-B14F-4D97-AF65-F5344CB8AC3E}">
        <p14:creationId xmlns:p14="http://schemas.microsoft.com/office/powerpoint/2010/main" val="32181444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68FD-7482-464B-8BF3-A523D9F58D2A}"/>
              </a:ext>
            </a:extLst>
          </p:cNvPr>
          <p:cNvSpPr>
            <a:spLocks noGrp="1"/>
          </p:cNvSpPr>
          <p:nvPr>
            <p:ph type="title"/>
          </p:nvPr>
        </p:nvSpPr>
        <p:spPr/>
        <p:txBody>
          <a:bodyPr>
            <a:normAutofit fontScale="90000"/>
          </a:bodyPr>
          <a:lstStyle/>
          <a:p>
            <a:r>
              <a:rPr lang="en-US" dirty="0"/>
              <a:t>Extra information</a:t>
            </a:r>
          </a:p>
        </p:txBody>
      </p:sp>
      <p:sp>
        <p:nvSpPr>
          <p:cNvPr id="3" name="Content Placeholder 2">
            <a:extLst>
              <a:ext uri="{FF2B5EF4-FFF2-40B4-BE49-F238E27FC236}">
                <a16:creationId xmlns:a16="http://schemas.microsoft.com/office/drawing/2014/main" id="{E74AD6E7-E135-6943-BD20-8D73191FBBA9}"/>
              </a:ext>
            </a:extLst>
          </p:cNvPr>
          <p:cNvSpPr>
            <a:spLocks noGrp="1"/>
          </p:cNvSpPr>
          <p:nvPr>
            <p:ph idx="1"/>
          </p:nvPr>
        </p:nvSpPr>
        <p:spPr/>
        <p:txBody>
          <a:bodyPr>
            <a:normAutofit/>
          </a:bodyPr>
          <a:lstStyle/>
          <a:p>
            <a:r>
              <a:rPr lang="en-US" dirty="0"/>
              <a:t>So we need to add Sender and Receiver</a:t>
            </a:r>
          </a:p>
          <a:p>
            <a:endParaRPr lang="en-US" dirty="0"/>
          </a:p>
          <a:p>
            <a:r>
              <a:rPr lang="en-US" dirty="0"/>
              <a:t>So now I have</a:t>
            </a:r>
          </a:p>
          <a:p>
            <a:r>
              <a:rPr lang="en-US" dirty="0"/>
              <a:t>Sender information</a:t>
            </a:r>
          </a:p>
          <a:p>
            <a:r>
              <a:rPr lang="en-US" dirty="0"/>
              <a:t>My original message</a:t>
            </a:r>
          </a:p>
          <a:p>
            <a:r>
              <a:rPr lang="en-US" dirty="0"/>
              <a:t>Receiver Information </a:t>
            </a:r>
          </a:p>
          <a:p>
            <a:endParaRPr lang="en-US" dirty="0"/>
          </a:p>
          <a:p>
            <a:r>
              <a:rPr lang="en-US" dirty="0"/>
              <a:t>And now we come to a problem…..</a:t>
            </a:r>
          </a:p>
          <a:p>
            <a:r>
              <a:rPr lang="en-US" dirty="0"/>
              <a:t>Its too big to send. </a:t>
            </a:r>
          </a:p>
          <a:p>
            <a:endParaRPr lang="en-US" dirty="0"/>
          </a:p>
        </p:txBody>
      </p:sp>
      <p:grpSp>
        <p:nvGrpSpPr>
          <p:cNvPr id="15" name="Group 14">
            <a:extLst>
              <a:ext uri="{FF2B5EF4-FFF2-40B4-BE49-F238E27FC236}">
                <a16:creationId xmlns:a16="http://schemas.microsoft.com/office/drawing/2014/main" id="{C1AD452A-34A5-644F-AEF9-CFD87498CECD}"/>
              </a:ext>
            </a:extLst>
          </p:cNvPr>
          <p:cNvGrpSpPr/>
          <p:nvPr/>
        </p:nvGrpSpPr>
        <p:grpSpPr>
          <a:xfrm>
            <a:off x="7353546" y="2706056"/>
            <a:ext cx="3846178" cy="2310940"/>
            <a:chOff x="842367" y="3785615"/>
            <a:chExt cx="3529263" cy="2367956"/>
          </a:xfrm>
        </p:grpSpPr>
        <p:pic>
          <p:nvPicPr>
            <p:cNvPr id="12" name="Picture 11">
              <a:extLst>
                <a:ext uri="{FF2B5EF4-FFF2-40B4-BE49-F238E27FC236}">
                  <a16:creationId xmlns:a16="http://schemas.microsoft.com/office/drawing/2014/main" id="{B6C9D544-F1C6-9E40-BE84-00692D21E70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10000" b="90000" l="10000" r="90000"/>
                      </a14:imgEffect>
                    </a14:imgLayer>
                  </a14:imgProps>
                </a:ext>
              </a:extLst>
            </a:blip>
            <a:srcRect l="10113" t="23141" r="11135" b="24020"/>
            <a:stretch/>
          </p:blipFill>
          <p:spPr>
            <a:xfrm>
              <a:off x="842367" y="3785615"/>
              <a:ext cx="3529263" cy="2367956"/>
            </a:xfrm>
            <a:prstGeom prst="rect">
              <a:avLst/>
            </a:prstGeom>
          </p:spPr>
        </p:pic>
        <p:sp>
          <p:nvSpPr>
            <p:cNvPr id="13" name="TextBox 12">
              <a:extLst>
                <a:ext uri="{FF2B5EF4-FFF2-40B4-BE49-F238E27FC236}">
                  <a16:creationId xmlns:a16="http://schemas.microsoft.com/office/drawing/2014/main" id="{A91BCC75-D429-884A-A4DF-38C512DEEA9A}"/>
                </a:ext>
              </a:extLst>
            </p:cNvPr>
            <p:cNvSpPr txBox="1"/>
            <p:nvPr/>
          </p:nvSpPr>
          <p:spPr>
            <a:xfrm>
              <a:off x="1459493" y="5258351"/>
              <a:ext cx="2764932" cy="662277"/>
            </a:xfrm>
            <a:prstGeom prst="rect">
              <a:avLst/>
            </a:prstGeom>
            <a:noFill/>
          </p:spPr>
          <p:txBody>
            <a:bodyPr wrap="square" rtlCol="0">
              <a:spAutoFit/>
            </a:bodyPr>
            <a:lstStyle/>
            <a:p>
              <a:r>
                <a:rPr lang="en-US" sz="3600" dirty="0">
                  <a:solidFill>
                    <a:schemeClr val="bg1"/>
                  </a:solidFill>
                  <a:latin typeface="Comic Sans MS" panose="030F0902030302020204" pitchFamily="66" charset="0"/>
                  <a:ea typeface="Brush Script MT" panose="03060802040406070304" pitchFamily="66" charset="-122"/>
                  <a:cs typeface="Brush Script MT" panose="03060802040406070304" pitchFamily="66" charset="-122"/>
                </a:rPr>
                <a:t>I LOVE YOU</a:t>
              </a:r>
            </a:p>
          </p:txBody>
        </p:sp>
      </p:grpSp>
      <p:sp>
        <p:nvSpPr>
          <p:cNvPr id="4" name="TextBox 3">
            <a:extLst>
              <a:ext uri="{FF2B5EF4-FFF2-40B4-BE49-F238E27FC236}">
                <a16:creationId xmlns:a16="http://schemas.microsoft.com/office/drawing/2014/main" id="{F170C3FB-42A0-8E41-B33E-52C1BEFDEA88}"/>
              </a:ext>
            </a:extLst>
          </p:cNvPr>
          <p:cNvSpPr txBox="1"/>
          <p:nvPr/>
        </p:nvSpPr>
        <p:spPr>
          <a:xfrm>
            <a:off x="7469475" y="1653545"/>
            <a:ext cx="3569826" cy="1077218"/>
          </a:xfrm>
          <a:prstGeom prst="rect">
            <a:avLst/>
          </a:prstGeom>
          <a:solidFill>
            <a:srgbClr val="92D050"/>
          </a:solidFill>
        </p:spPr>
        <p:txBody>
          <a:bodyPr wrap="square" rtlCol="0">
            <a:spAutoFit/>
          </a:bodyPr>
          <a:lstStyle/>
          <a:p>
            <a:r>
              <a:rPr lang="en-US" sz="3200" dirty="0">
                <a:solidFill>
                  <a:schemeClr val="tx1">
                    <a:lumMod val="95000"/>
                    <a:lumOff val="5000"/>
                  </a:schemeClr>
                </a:solidFill>
              </a:rPr>
              <a:t>Sender:</a:t>
            </a:r>
          </a:p>
          <a:p>
            <a:r>
              <a:rPr lang="en-US" sz="3200" dirty="0">
                <a:solidFill>
                  <a:schemeClr val="tx1">
                    <a:lumMod val="95000"/>
                    <a:lumOff val="5000"/>
                  </a:schemeClr>
                </a:solidFill>
              </a:rPr>
              <a:t>Hulk</a:t>
            </a:r>
          </a:p>
        </p:txBody>
      </p:sp>
      <p:sp>
        <p:nvSpPr>
          <p:cNvPr id="10" name="TextBox 9">
            <a:extLst>
              <a:ext uri="{FF2B5EF4-FFF2-40B4-BE49-F238E27FC236}">
                <a16:creationId xmlns:a16="http://schemas.microsoft.com/office/drawing/2014/main" id="{A0FF184B-D789-3B48-80B7-B0CDD728AAAC}"/>
              </a:ext>
            </a:extLst>
          </p:cNvPr>
          <p:cNvSpPr txBox="1"/>
          <p:nvPr/>
        </p:nvSpPr>
        <p:spPr>
          <a:xfrm>
            <a:off x="7668126" y="5130979"/>
            <a:ext cx="3371175" cy="1077218"/>
          </a:xfrm>
          <a:prstGeom prst="rect">
            <a:avLst/>
          </a:prstGeom>
          <a:solidFill>
            <a:schemeClr val="bg1">
              <a:lumMod val="50000"/>
            </a:schemeClr>
          </a:solidFill>
        </p:spPr>
        <p:txBody>
          <a:bodyPr wrap="square" rtlCol="0">
            <a:spAutoFit/>
          </a:bodyPr>
          <a:lstStyle/>
          <a:p>
            <a:r>
              <a:rPr lang="en-US" sz="3200" dirty="0">
                <a:solidFill>
                  <a:schemeClr val="bg1"/>
                </a:solidFill>
              </a:rPr>
              <a:t>Receiver:</a:t>
            </a:r>
          </a:p>
          <a:p>
            <a:r>
              <a:rPr lang="en-US" sz="3200" dirty="0">
                <a:solidFill>
                  <a:schemeClr val="bg1"/>
                </a:solidFill>
              </a:rPr>
              <a:t>Black Widow</a:t>
            </a:r>
          </a:p>
        </p:txBody>
      </p:sp>
      <p:pic>
        <p:nvPicPr>
          <p:cNvPr id="7" name="Picture 6">
            <a:extLst>
              <a:ext uri="{FF2B5EF4-FFF2-40B4-BE49-F238E27FC236}">
                <a16:creationId xmlns:a16="http://schemas.microsoft.com/office/drawing/2014/main" id="{687F9320-119C-A549-B515-77C587F2847D}"/>
              </a:ext>
            </a:extLst>
          </p:cNvPr>
          <p:cNvPicPr>
            <a:picLocks noChangeAspect="1"/>
          </p:cNvPicPr>
          <p:nvPr/>
        </p:nvPicPr>
        <p:blipFill>
          <a:blip r:embed="rId4"/>
          <a:stretch>
            <a:fillRect/>
          </a:stretch>
        </p:blipFill>
        <p:spPr>
          <a:xfrm>
            <a:off x="10155070" y="1160826"/>
            <a:ext cx="1027195" cy="1560101"/>
          </a:xfrm>
          <a:prstGeom prst="rect">
            <a:avLst/>
          </a:prstGeom>
        </p:spPr>
      </p:pic>
      <p:pic>
        <p:nvPicPr>
          <p:cNvPr id="8" name="Picture 7">
            <a:extLst>
              <a:ext uri="{FF2B5EF4-FFF2-40B4-BE49-F238E27FC236}">
                <a16:creationId xmlns:a16="http://schemas.microsoft.com/office/drawing/2014/main" id="{A337734F-5C27-3547-8AFE-BD66C2D16C2D}"/>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5505" b="96101" l="9916" r="89451">
                        <a14:foregroundMark x1="64979" y1="8601" x2="64979" y2="5619"/>
                        <a14:foregroundMark x1="21097" y1="92202" x2="21097" y2="93349"/>
                        <a14:foregroundMark x1="65401" y1="94954" x2="66456" y2="96101"/>
                      </a14:backgroundRemoval>
                    </a14:imgEffect>
                  </a14:imgLayer>
                </a14:imgProps>
              </a:ext>
            </a:extLst>
          </a:blip>
          <a:stretch>
            <a:fillRect/>
          </a:stretch>
        </p:blipFill>
        <p:spPr>
          <a:xfrm>
            <a:off x="10273949" y="4938252"/>
            <a:ext cx="925775" cy="1703113"/>
          </a:xfrm>
          <a:prstGeom prst="rect">
            <a:avLst/>
          </a:prstGeom>
        </p:spPr>
      </p:pic>
    </p:spTree>
    <p:extLst>
      <p:ext uri="{BB962C8B-B14F-4D97-AF65-F5344CB8AC3E}">
        <p14:creationId xmlns:p14="http://schemas.microsoft.com/office/powerpoint/2010/main" val="36553481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542C-FE93-B84B-B77C-C1C6827C5362}"/>
              </a:ext>
            </a:extLst>
          </p:cNvPr>
          <p:cNvSpPr>
            <a:spLocks noGrp="1"/>
          </p:cNvSpPr>
          <p:nvPr>
            <p:ph type="title"/>
          </p:nvPr>
        </p:nvSpPr>
        <p:spPr>
          <a:xfrm>
            <a:off x="-2235581" y="-213565"/>
            <a:ext cx="12192000" cy="488731"/>
          </a:xfrm>
        </p:spPr>
        <p:txBody>
          <a:bodyPr>
            <a:normAutofit fontScale="90000"/>
          </a:bodyPr>
          <a:lstStyle/>
          <a:p>
            <a:r>
              <a:rPr lang="en-US" dirty="0"/>
              <a:t>Packets</a:t>
            </a:r>
          </a:p>
        </p:txBody>
      </p:sp>
      <p:sp>
        <p:nvSpPr>
          <p:cNvPr id="3" name="Content Placeholder 2">
            <a:extLst>
              <a:ext uri="{FF2B5EF4-FFF2-40B4-BE49-F238E27FC236}">
                <a16:creationId xmlns:a16="http://schemas.microsoft.com/office/drawing/2014/main" id="{F69AFAD7-2665-A046-BBE7-A4425A89B50B}"/>
              </a:ext>
            </a:extLst>
          </p:cNvPr>
          <p:cNvSpPr>
            <a:spLocks noGrp="1"/>
          </p:cNvSpPr>
          <p:nvPr>
            <p:ph idx="1"/>
          </p:nvPr>
        </p:nvSpPr>
        <p:spPr>
          <a:xfrm>
            <a:off x="-23081" y="984166"/>
            <a:ext cx="7309052" cy="6144767"/>
          </a:xfrm>
        </p:spPr>
        <p:txBody>
          <a:bodyPr/>
          <a:lstStyle/>
          <a:p>
            <a:r>
              <a:rPr lang="en-US" dirty="0"/>
              <a:t>Anytime you send something over the internet, you will use something called TCP/IP – we will cover this later. </a:t>
            </a:r>
          </a:p>
          <a:p>
            <a:endParaRPr lang="en-US" dirty="0"/>
          </a:p>
          <a:p>
            <a:r>
              <a:rPr lang="en-US" dirty="0"/>
              <a:t>But our problem is our information is now too big so we need to break it down into smaller parts. </a:t>
            </a:r>
          </a:p>
          <a:p>
            <a:endParaRPr lang="en-US" dirty="0"/>
          </a:p>
          <a:p>
            <a:r>
              <a:rPr lang="en-US" dirty="0"/>
              <a:t>These smaller parts is called a packet.</a:t>
            </a:r>
          </a:p>
          <a:p>
            <a:endParaRPr lang="en-US" dirty="0"/>
          </a:p>
          <a:p>
            <a:r>
              <a:rPr lang="en-US" dirty="0"/>
              <a:t>So here we have split it into 4 parts. Does this mean we have 4 packets?</a:t>
            </a:r>
          </a:p>
          <a:p>
            <a:r>
              <a:rPr lang="en-US" dirty="0"/>
              <a:t>No!</a:t>
            </a:r>
          </a:p>
        </p:txBody>
      </p:sp>
      <p:pic>
        <p:nvPicPr>
          <p:cNvPr id="24" name="Picture 23">
            <a:extLst>
              <a:ext uri="{FF2B5EF4-FFF2-40B4-BE49-F238E27FC236}">
                <a16:creationId xmlns:a16="http://schemas.microsoft.com/office/drawing/2014/main" id="{F4516B16-78F5-AC45-B3D7-697E38C42780}"/>
              </a:ext>
            </a:extLst>
          </p:cNvPr>
          <p:cNvPicPr>
            <a:picLocks noChangeAspect="1"/>
          </p:cNvPicPr>
          <p:nvPr/>
        </p:nvPicPr>
        <p:blipFill rotWithShape="1">
          <a:blip r:embed="rId2"/>
          <a:srcRect l="53727" t="1" b="47846"/>
          <a:stretch/>
        </p:blipFill>
        <p:spPr>
          <a:xfrm>
            <a:off x="9946104" y="713231"/>
            <a:ext cx="1792371" cy="2848113"/>
          </a:xfrm>
          <a:prstGeom prst="rect">
            <a:avLst/>
          </a:prstGeom>
        </p:spPr>
      </p:pic>
      <p:pic>
        <p:nvPicPr>
          <p:cNvPr id="25" name="Picture 24">
            <a:extLst>
              <a:ext uri="{FF2B5EF4-FFF2-40B4-BE49-F238E27FC236}">
                <a16:creationId xmlns:a16="http://schemas.microsoft.com/office/drawing/2014/main" id="{0D9514A4-1433-2E4A-AC5E-9CB5CDBE6D16}"/>
              </a:ext>
            </a:extLst>
          </p:cNvPr>
          <p:cNvPicPr>
            <a:picLocks noChangeAspect="1"/>
          </p:cNvPicPr>
          <p:nvPr/>
        </p:nvPicPr>
        <p:blipFill rotWithShape="1">
          <a:blip r:embed="rId2"/>
          <a:srcRect r="46272" b="47846"/>
          <a:stretch/>
        </p:blipFill>
        <p:spPr>
          <a:xfrm>
            <a:off x="7864976" y="713231"/>
            <a:ext cx="2081129" cy="2848115"/>
          </a:xfrm>
          <a:prstGeom prst="rect">
            <a:avLst/>
          </a:prstGeom>
        </p:spPr>
      </p:pic>
      <p:pic>
        <p:nvPicPr>
          <p:cNvPr id="26" name="Picture 25">
            <a:extLst>
              <a:ext uri="{FF2B5EF4-FFF2-40B4-BE49-F238E27FC236}">
                <a16:creationId xmlns:a16="http://schemas.microsoft.com/office/drawing/2014/main" id="{DBB93C9E-8680-6045-B845-E1A7639B5F27}"/>
              </a:ext>
            </a:extLst>
          </p:cNvPr>
          <p:cNvPicPr>
            <a:picLocks noChangeAspect="1"/>
          </p:cNvPicPr>
          <p:nvPr/>
        </p:nvPicPr>
        <p:blipFill rotWithShape="1">
          <a:blip r:embed="rId2"/>
          <a:srcRect t="52154" r="46007"/>
          <a:stretch/>
        </p:blipFill>
        <p:spPr>
          <a:xfrm>
            <a:off x="7864976" y="3561346"/>
            <a:ext cx="2091442" cy="2612886"/>
          </a:xfrm>
          <a:prstGeom prst="rect">
            <a:avLst/>
          </a:prstGeom>
        </p:spPr>
      </p:pic>
      <p:pic>
        <p:nvPicPr>
          <p:cNvPr id="27" name="Picture 26">
            <a:extLst>
              <a:ext uri="{FF2B5EF4-FFF2-40B4-BE49-F238E27FC236}">
                <a16:creationId xmlns:a16="http://schemas.microsoft.com/office/drawing/2014/main" id="{8460BC3F-D2BF-FD41-ACC8-00868E35DB14}"/>
              </a:ext>
            </a:extLst>
          </p:cNvPr>
          <p:cNvPicPr>
            <a:picLocks noChangeAspect="1"/>
          </p:cNvPicPr>
          <p:nvPr/>
        </p:nvPicPr>
        <p:blipFill rotWithShape="1">
          <a:blip r:embed="rId2"/>
          <a:srcRect l="53727" t="52154"/>
          <a:stretch/>
        </p:blipFill>
        <p:spPr>
          <a:xfrm>
            <a:off x="9956418" y="3561346"/>
            <a:ext cx="1792371" cy="2612885"/>
          </a:xfrm>
          <a:prstGeom prst="rect">
            <a:avLst/>
          </a:prstGeom>
        </p:spPr>
      </p:pic>
      <p:sp>
        <p:nvSpPr>
          <p:cNvPr id="29" name="Title 1">
            <a:extLst>
              <a:ext uri="{FF2B5EF4-FFF2-40B4-BE49-F238E27FC236}">
                <a16:creationId xmlns:a16="http://schemas.microsoft.com/office/drawing/2014/main" id="{7DA0E04F-FAC5-D944-A8F6-48D72C664ED7}"/>
              </a:ext>
            </a:extLst>
          </p:cNvPr>
          <p:cNvSpPr txBox="1">
            <a:spLocks/>
          </p:cNvSpPr>
          <p:nvPr/>
        </p:nvSpPr>
        <p:spPr>
          <a:xfrm>
            <a:off x="0" y="0"/>
            <a:ext cx="12192000" cy="488731"/>
          </a:xfrm>
          <a:prstGeom prst="rect">
            <a:avLst/>
          </a:prstGeom>
        </p:spPr>
        <p:txBody>
          <a:bodyPr vert="horz" lIns="91440" tIns="45720" rIns="91440" bIns="45720" rtlCol="0" anchor="ctr">
            <a:normAutofit fontScale="75000" lnSpcReduction="20000"/>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r>
              <a:rPr lang="en-US" dirty="0"/>
              <a:t>Packets</a:t>
            </a:r>
          </a:p>
        </p:txBody>
      </p:sp>
    </p:spTree>
    <p:extLst>
      <p:ext uri="{BB962C8B-B14F-4D97-AF65-F5344CB8AC3E}">
        <p14:creationId xmlns:p14="http://schemas.microsoft.com/office/powerpoint/2010/main" val="209986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1.45833E-6 -4.07407E-6 L -0.16367 -0.20763 " pathEditMode="relative" rAng="0" ptsTypes="AA">
                                      <p:cBhvr>
                                        <p:cTn id="6" dur="2000" fill="hold"/>
                                        <p:tgtEl>
                                          <p:spTgt spid="25"/>
                                        </p:tgtEl>
                                        <p:attrNameLst>
                                          <p:attrName>ppt_x</p:attrName>
                                          <p:attrName>ppt_y</p:attrName>
                                        </p:attrNameLst>
                                      </p:cBhvr>
                                      <p:rCtr x="-8190" y="-10394"/>
                                    </p:animMotion>
                                  </p:childTnLst>
                                </p:cTn>
                              </p:par>
                              <p:par>
                                <p:cTn id="7" presetID="42" presetClass="path" presetSubtype="0" accel="50000" decel="50000" fill="hold" nodeType="withEffect">
                                  <p:stCondLst>
                                    <p:cond delay="0"/>
                                  </p:stCondLst>
                                  <p:childTnLst>
                                    <p:animMotion origin="layout" path="M 0.02357 -0.01736 L 0.11081 -0.20763 " pathEditMode="relative" rAng="0" ptsTypes="AA">
                                      <p:cBhvr>
                                        <p:cTn id="8" dur="2000" fill="hold"/>
                                        <p:tgtEl>
                                          <p:spTgt spid="24"/>
                                        </p:tgtEl>
                                        <p:attrNameLst>
                                          <p:attrName>ppt_x</p:attrName>
                                          <p:attrName>ppt_y</p:attrName>
                                        </p:attrNameLst>
                                      </p:cBhvr>
                                      <p:rCtr x="4362" y="-9514"/>
                                    </p:animMotion>
                                  </p:childTnLst>
                                </p:cTn>
                              </p:par>
                              <p:par>
                                <p:cTn id="9" presetID="42" presetClass="path" presetSubtype="0" accel="50000" decel="50000" fill="hold" nodeType="withEffect">
                                  <p:stCondLst>
                                    <p:cond delay="0"/>
                                  </p:stCondLst>
                                  <p:childTnLst>
                                    <p:animMotion origin="layout" path="M 6.25E-7 -2.22222E-6 L -0.1332 0.09283 " pathEditMode="relative" rAng="0" ptsTypes="AA">
                                      <p:cBhvr>
                                        <p:cTn id="10" dur="2000" fill="hold"/>
                                        <p:tgtEl>
                                          <p:spTgt spid="26"/>
                                        </p:tgtEl>
                                        <p:attrNameLst>
                                          <p:attrName>ppt_x</p:attrName>
                                          <p:attrName>ppt_y</p:attrName>
                                        </p:attrNameLst>
                                      </p:cBhvr>
                                      <p:rCtr x="-6667" y="4630"/>
                                    </p:animMotion>
                                  </p:childTnLst>
                                </p:cTn>
                              </p:par>
                              <p:par>
                                <p:cTn id="11" presetID="42" presetClass="path" presetSubtype="0" accel="50000" decel="50000" fill="hold" nodeType="withEffect">
                                  <p:stCondLst>
                                    <p:cond delay="0"/>
                                  </p:stCondLst>
                                  <p:childTnLst>
                                    <p:animMotion origin="layout" path="M 0.01771 0.10625 L 0.12761 0.11019 " pathEditMode="relative" rAng="0" ptsTypes="AA">
                                      <p:cBhvr>
                                        <p:cTn id="12" dur="2000" fill="hold"/>
                                        <p:tgtEl>
                                          <p:spTgt spid="27"/>
                                        </p:tgtEl>
                                        <p:attrNameLst>
                                          <p:attrName>ppt_x</p:attrName>
                                          <p:attrName>ppt_y</p:attrName>
                                        </p:attrNameLst>
                                      </p:cBhvr>
                                      <p:rCtr x="5495"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B51CD-4C2A-9546-9F21-F3A7735A4F53}"/>
              </a:ext>
            </a:extLst>
          </p:cNvPr>
          <p:cNvSpPr>
            <a:spLocks noGrp="1"/>
          </p:cNvSpPr>
          <p:nvPr>
            <p:ph type="title"/>
          </p:nvPr>
        </p:nvSpPr>
        <p:spPr/>
        <p:txBody>
          <a:bodyPr>
            <a:normAutofit fontScale="90000"/>
          </a:bodyPr>
          <a:lstStyle/>
          <a:p>
            <a:r>
              <a:rPr lang="en-US" dirty="0"/>
              <a:t>Packet Size and Problem</a:t>
            </a:r>
          </a:p>
        </p:txBody>
      </p:sp>
      <p:sp>
        <p:nvSpPr>
          <p:cNvPr id="3" name="Content Placeholder 2">
            <a:extLst>
              <a:ext uri="{FF2B5EF4-FFF2-40B4-BE49-F238E27FC236}">
                <a16:creationId xmlns:a16="http://schemas.microsoft.com/office/drawing/2014/main" id="{7FDD4EC9-BF2B-A34E-88E5-E64D018D7BD9}"/>
              </a:ext>
            </a:extLst>
          </p:cNvPr>
          <p:cNvSpPr>
            <a:spLocks noGrp="1"/>
          </p:cNvSpPr>
          <p:nvPr>
            <p:ph idx="1"/>
          </p:nvPr>
        </p:nvSpPr>
        <p:spPr/>
        <p:txBody>
          <a:bodyPr/>
          <a:lstStyle/>
          <a:p>
            <a:r>
              <a:rPr lang="en-US" dirty="0"/>
              <a:t>So now we have 4 parts, we can send it right?</a:t>
            </a:r>
          </a:p>
          <a:p>
            <a:endParaRPr lang="en-US" dirty="0"/>
          </a:p>
          <a:p>
            <a:r>
              <a:rPr lang="en-US" dirty="0"/>
              <a:t>Wrong! </a:t>
            </a:r>
          </a:p>
          <a:p>
            <a:endParaRPr lang="en-US" dirty="0"/>
          </a:p>
          <a:p>
            <a:r>
              <a:rPr lang="en-US" dirty="0"/>
              <a:t>We just have 4 parts of something. </a:t>
            </a:r>
          </a:p>
          <a:p>
            <a:r>
              <a:rPr lang="en-US" dirty="0"/>
              <a:t>We need to add even more information on to it to make it a packet.</a:t>
            </a:r>
          </a:p>
        </p:txBody>
      </p:sp>
      <p:pic>
        <p:nvPicPr>
          <p:cNvPr id="4" name="Picture 3">
            <a:extLst>
              <a:ext uri="{FF2B5EF4-FFF2-40B4-BE49-F238E27FC236}">
                <a16:creationId xmlns:a16="http://schemas.microsoft.com/office/drawing/2014/main" id="{461B85E6-651B-E24F-B07E-371363C273AE}"/>
              </a:ext>
            </a:extLst>
          </p:cNvPr>
          <p:cNvPicPr>
            <a:picLocks noChangeAspect="1"/>
          </p:cNvPicPr>
          <p:nvPr/>
        </p:nvPicPr>
        <p:blipFill rotWithShape="1">
          <a:blip r:embed="rId2"/>
          <a:srcRect l="53727" t="1" b="47846"/>
          <a:stretch/>
        </p:blipFill>
        <p:spPr>
          <a:xfrm>
            <a:off x="3837023" y="3823171"/>
            <a:ext cx="1792371" cy="2848113"/>
          </a:xfrm>
          <a:prstGeom prst="rect">
            <a:avLst/>
          </a:prstGeom>
        </p:spPr>
      </p:pic>
      <p:pic>
        <p:nvPicPr>
          <p:cNvPr id="5" name="Picture 4">
            <a:extLst>
              <a:ext uri="{FF2B5EF4-FFF2-40B4-BE49-F238E27FC236}">
                <a16:creationId xmlns:a16="http://schemas.microsoft.com/office/drawing/2014/main" id="{E2D5AE0C-EA97-4646-B097-05FAE5E04FFD}"/>
              </a:ext>
            </a:extLst>
          </p:cNvPr>
          <p:cNvPicPr>
            <a:picLocks noChangeAspect="1"/>
          </p:cNvPicPr>
          <p:nvPr/>
        </p:nvPicPr>
        <p:blipFill rotWithShape="1">
          <a:blip r:embed="rId2"/>
          <a:srcRect r="46272" b="47846"/>
          <a:stretch/>
        </p:blipFill>
        <p:spPr>
          <a:xfrm>
            <a:off x="278843" y="3785615"/>
            <a:ext cx="2081129" cy="2848115"/>
          </a:xfrm>
          <a:prstGeom prst="rect">
            <a:avLst/>
          </a:prstGeom>
        </p:spPr>
      </p:pic>
      <p:pic>
        <p:nvPicPr>
          <p:cNvPr id="6" name="Picture 5">
            <a:extLst>
              <a:ext uri="{FF2B5EF4-FFF2-40B4-BE49-F238E27FC236}">
                <a16:creationId xmlns:a16="http://schemas.microsoft.com/office/drawing/2014/main" id="{B5C6056D-171A-0B4B-BD68-2E98363772E3}"/>
              </a:ext>
            </a:extLst>
          </p:cNvPr>
          <p:cNvPicPr>
            <a:picLocks noChangeAspect="1"/>
          </p:cNvPicPr>
          <p:nvPr/>
        </p:nvPicPr>
        <p:blipFill rotWithShape="1">
          <a:blip r:embed="rId2"/>
          <a:srcRect t="52154" r="46007"/>
          <a:stretch/>
        </p:blipFill>
        <p:spPr>
          <a:xfrm>
            <a:off x="6324043" y="4469614"/>
            <a:ext cx="2091442" cy="2612886"/>
          </a:xfrm>
          <a:prstGeom prst="rect">
            <a:avLst/>
          </a:prstGeom>
        </p:spPr>
      </p:pic>
      <p:pic>
        <p:nvPicPr>
          <p:cNvPr id="7" name="Picture 6">
            <a:extLst>
              <a:ext uri="{FF2B5EF4-FFF2-40B4-BE49-F238E27FC236}">
                <a16:creationId xmlns:a16="http://schemas.microsoft.com/office/drawing/2014/main" id="{E3B1CC55-AF03-AC42-B22B-38120775EEC7}"/>
              </a:ext>
            </a:extLst>
          </p:cNvPr>
          <p:cNvPicPr>
            <a:picLocks noChangeAspect="1"/>
          </p:cNvPicPr>
          <p:nvPr/>
        </p:nvPicPr>
        <p:blipFill rotWithShape="1">
          <a:blip r:embed="rId2"/>
          <a:srcRect l="53727" t="52154"/>
          <a:stretch/>
        </p:blipFill>
        <p:spPr>
          <a:xfrm>
            <a:off x="9850768" y="4245114"/>
            <a:ext cx="1792371" cy="2612885"/>
          </a:xfrm>
          <a:prstGeom prst="rect">
            <a:avLst/>
          </a:prstGeom>
        </p:spPr>
      </p:pic>
    </p:spTree>
    <p:extLst>
      <p:ext uri="{BB962C8B-B14F-4D97-AF65-F5344CB8AC3E}">
        <p14:creationId xmlns:p14="http://schemas.microsoft.com/office/powerpoint/2010/main" val="19087678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28386-5182-4D47-82F3-E3F2BB691258}"/>
              </a:ext>
            </a:extLst>
          </p:cNvPr>
          <p:cNvSpPr>
            <a:spLocks noGrp="1"/>
          </p:cNvSpPr>
          <p:nvPr>
            <p:ph type="title"/>
          </p:nvPr>
        </p:nvSpPr>
        <p:spPr/>
        <p:txBody>
          <a:bodyPr>
            <a:normAutofit fontScale="90000"/>
          </a:bodyPr>
          <a:lstStyle/>
          <a:p>
            <a:r>
              <a:rPr lang="en-US" dirty="0"/>
              <a:t>Packet Structure</a:t>
            </a:r>
          </a:p>
        </p:txBody>
      </p:sp>
      <p:sp>
        <p:nvSpPr>
          <p:cNvPr id="3" name="Content Placeholder 2">
            <a:extLst>
              <a:ext uri="{FF2B5EF4-FFF2-40B4-BE49-F238E27FC236}">
                <a16:creationId xmlns:a16="http://schemas.microsoft.com/office/drawing/2014/main" id="{C81BAB7D-698B-D944-B8CB-67169D02689F}"/>
              </a:ext>
            </a:extLst>
          </p:cNvPr>
          <p:cNvSpPr>
            <a:spLocks noGrp="1"/>
          </p:cNvSpPr>
          <p:nvPr>
            <p:ph idx="1"/>
          </p:nvPr>
        </p:nvSpPr>
        <p:spPr>
          <a:xfrm>
            <a:off x="0" y="713232"/>
            <a:ext cx="5520267" cy="6144767"/>
          </a:xfrm>
        </p:spPr>
        <p:txBody>
          <a:bodyPr/>
          <a:lstStyle/>
          <a:p>
            <a:r>
              <a:rPr lang="en-US" dirty="0"/>
              <a:t>Each Packet must have:</a:t>
            </a:r>
          </a:p>
          <a:p>
            <a:pPr marL="514350" indent="-514350">
              <a:buFont typeface="+mj-lt"/>
              <a:buAutoNum type="arabicPeriod"/>
            </a:pPr>
            <a:r>
              <a:rPr lang="en-US" dirty="0"/>
              <a:t>Sender</a:t>
            </a:r>
          </a:p>
          <a:p>
            <a:pPr marL="514350" indent="-514350">
              <a:buFont typeface="+mj-lt"/>
              <a:buAutoNum type="arabicPeriod"/>
            </a:pPr>
            <a:r>
              <a:rPr lang="en-US" dirty="0"/>
              <a:t>Receiver</a:t>
            </a:r>
          </a:p>
          <a:p>
            <a:pPr marL="514350" indent="-514350">
              <a:buFont typeface="+mj-lt"/>
              <a:buAutoNum type="arabicPeriod"/>
            </a:pPr>
            <a:r>
              <a:rPr lang="en-US" dirty="0"/>
              <a:t>Protocol Used</a:t>
            </a:r>
          </a:p>
          <a:p>
            <a:pPr marL="514350" indent="-514350">
              <a:buFont typeface="+mj-lt"/>
              <a:buAutoNum type="arabicPeriod"/>
            </a:pPr>
            <a:r>
              <a:rPr lang="en-US" dirty="0"/>
              <a:t>Packet Number</a:t>
            </a:r>
          </a:p>
          <a:p>
            <a:pPr marL="514350" indent="-514350">
              <a:buFont typeface="+mj-lt"/>
              <a:buAutoNum type="arabicPeriod"/>
            </a:pPr>
            <a:r>
              <a:rPr lang="en-US" dirty="0"/>
              <a:t>Payload</a:t>
            </a:r>
          </a:p>
          <a:p>
            <a:pPr marL="514350" indent="-514350">
              <a:buFont typeface="+mj-lt"/>
              <a:buAutoNum type="arabicPeriod"/>
            </a:pPr>
            <a:r>
              <a:rPr lang="en-US" dirty="0"/>
              <a:t>Error Correction</a:t>
            </a:r>
          </a:p>
          <a:p>
            <a:pPr marL="514350" indent="-514350">
              <a:buFont typeface="+mj-lt"/>
              <a:buAutoNum type="arabicPeriod"/>
            </a:pPr>
            <a:r>
              <a:rPr lang="en-US" dirty="0"/>
              <a:t>End of Packet</a:t>
            </a:r>
          </a:p>
          <a:p>
            <a:pPr marL="514350" indent="-514350">
              <a:buFont typeface="+mj-lt"/>
              <a:buAutoNum type="arabicPeriod"/>
            </a:pPr>
            <a:endParaRPr lang="en-US" dirty="0"/>
          </a:p>
          <a:p>
            <a:r>
              <a:rPr lang="en-US" dirty="0"/>
              <a:t>Now we have 4 packets</a:t>
            </a:r>
          </a:p>
        </p:txBody>
      </p:sp>
      <p:sp>
        <p:nvSpPr>
          <p:cNvPr id="15" name="TextBox 14">
            <a:extLst>
              <a:ext uri="{FF2B5EF4-FFF2-40B4-BE49-F238E27FC236}">
                <a16:creationId xmlns:a16="http://schemas.microsoft.com/office/drawing/2014/main" id="{675DDB45-5DA3-804A-978F-C8C8598595DD}"/>
              </a:ext>
            </a:extLst>
          </p:cNvPr>
          <p:cNvSpPr txBox="1"/>
          <p:nvPr/>
        </p:nvSpPr>
        <p:spPr>
          <a:xfrm>
            <a:off x="4589185" y="244365"/>
            <a:ext cx="2540000" cy="3139321"/>
          </a:xfrm>
          <a:prstGeom prst="rect">
            <a:avLst/>
          </a:prstGeom>
          <a:solidFill>
            <a:srgbClr val="FF8AD8"/>
          </a:solidFill>
        </p:spPr>
        <p:txBody>
          <a:bodyPr wrap="square" rtlCol="0">
            <a:spAutoFit/>
          </a:bodyPr>
          <a:lstStyle/>
          <a:p>
            <a:r>
              <a:rPr lang="en-US" dirty="0"/>
              <a:t>Sender: Hulk</a:t>
            </a:r>
          </a:p>
          <a:p>
            <a:r>
              <a:rPr lang="en-US" dirty="0"/>
              <a:t>Receiver: Black Widow</a:t>
            </a:r>
          </a:p>
          <a:p>
            <a:r>
              <a:rPr lang="en-US" dirty="0"/>
              <a:t>Protocol: TCP/IP</a:t>
            </a:r>
          </a:p>
          <a:p>
            <a:r>
              <a:rPr lang="en-US" dirty="0"/>
              <a:t>Packet 1 of 4 </a:t>
            </a:r>
          </a:p>
          <a:p>
            <a:endParaRPr lang="en-US" dirty="0"/>
          </a:p>
          <a:p>
            <a:endParaRPr lang="en-US" dirty="0"/>
          </a:p>
          <a:p>
            <a:endParaRPr lang="en-US" dirty="0"/>
          </a:p>
          <a:p>
            <a:endParaRPr lang="en-US" dirty="0"/>
          </a:p>
          <a:p>
            <a:endParaRPr lang="en-US" dirty="0"/>
          </a:p>
          <a:p>
            <a:r>
              <a:rPr lang="en-US" dirty="0"/>
              <a:t>Checksum: 877</a:t>
            </a:r>
          </a:p>
          <a:p>
            <a:r>
              <a:rPr lang="en-US" dirty="0"/>
              <a:t>End of Packet</a:t>
            </a:r>
          </a:p>
        </p:txBody>
      </p:sp>
      <p:pic>
        <p:nvPicPr>
          <p:cNvPr id="16" name="Picture 15">
            <a:extLst>
              <a:ext uri="{FF2B5EF4-FFF2-40B4-BE49-F238E27FC236}">
                <a16:creationId xmlns:a16="http://schemas.microsoft.com/office/drawing/2014/main" id="{D64F4313-2E14-AD43-816B-8EAA0DB70E54}"/>
              </a:ext>
            </a:extLst>
          </p:cNvPr>
          <p:cNvPicPr>
            <a:picLocks noChangeAspect="1"/>
          </p:cNvPicPr>
          <p:nvPr/>
        </p:nvPicPr>
        <p:blipFill rotWithShape="1">
          <a:blip r:embed="rId2"/>
          <a:srcRect r="46272" b="47846"/>
          <a:stretch/>
        </p:blipFill>
        <p:spPr>
          <a:xfrm>
            <a:off x="4965721" y="1243393"/>
            <a:ext cx="1036330" cy="1418263"/>
          </a:xfrm>
          <a:prstGeom prst="rect">
            <a:avLst/>
          </a:prstGeom>
        </p:spPr>
      </p:pic>
      <p:sp>
        <p:nvSpPr>
          <p:cNvPr id="18" name="TextBox 17">
            <a:extLst>
              <a:ext uri="{FF2B5EF4-FFF2-40B4-BE49-F238E27FC236}">
                <a16:creationId xmlns:a16="http://schemas.microsoft.com/office/drawing/2014/main" id="{C5ED8BB9-0DA3-BB4E-88CA-0E1743DE9D0D}"/>
              </a:ext>
            </a:extLst>
          </p:cNvPr>
          <p:cNvSpPr txBox="1"/>
          <p:nvPr/>
        </p:nvSpPr>
        <p:spPr>
          <a:xfrm>
            <a:off x="7505721" y="281354"/>
            <a:ext cx="2540000" cy="3139321"/>
          </a:xfrm>
          <a:prstGeom prst="rect">
            <a:avLst/>
          </a:prstGeom>
          <a:solidFill>
            <a:srgbClr val="FF8AD8"/>
          </a:solidFill>
        </p:spPr>
        <p:txBody>
          <a:bodyPr wrap="square" rtlCol="0">
            <a:spAutoFit/>
          </a:bodyPr>
          <a:lstStyle/>
          <a:p>
            <a:r>
              <a:rPr lang="en-US" dirty="0"/>
              <a:t>Sender: Hulk</a:t>
            </a:r>
          </a:p>
          <a:p>
            <a:r>
              <a:rPr lang="en-US" dirty="0"/>
              <a:t>Receiver: Black Widow</a:t>
            </a:r>
          </a:p>
          <a:p>
            <a:r>
              <a:rPr lang="en-US" dirty="0"/>
              <a:t>Protocol: TCP/IP</a:t>
            </a:r>
          </a:p>
          <a:p>
            <a:r>
              <a:rPr lang="en-US" dirty="0"/>
              <a:t>Packet 2 of 4 </a:t>
            </a:r>
          </a:p>
          <a:p>
            <a:endParaRPr lang="en-US" dirty="0"/>
          </a:p>
          <a:p>
            <a:endParaRPr lang="en-US" dirty="0"/>
          </a:p>
          <a:p>
            <a:endParaRPr lang="en-US" dirty="0"/>
          </a:p>
          <a:p>
            <a:endParaRPr lang="en-US" dirty="0"/>
          </a:p>
          <a:p>
            <a:endParaRPr lang="en-US" dirty="0"/>
          </a:p>
          <a:p>
            <a:r>
              <a:rPr lang="en-US" dirty="0"/>
              <a:t>Checksum: 223</a:t>
            </a:r>
          </a:p>
          <a:p>
            <a:r>
              <a:rPr lang="en-US" dirty="0"/>
              <a:t>End of Packet</a:t>
            </a:r>
          </a:p>
        </p:txBody>
      </p:sp>
      <p:sp>
        <p:nvSpPr>
          <p:cNvPr id="19" name="TextBox 18">
            <a:extLst>
              <a:ext uri="{FF2B5EF4-FFF2-40B4-BE49-F238E27FC236}">
                <a16:creationId xmlns:a16="http://schemas.microsoft.com/office/drawing/2014/main" id="{0DC44D9D-8893-7742-814A-4733CC7B7294}"/>
              </a:ext>
            </a:extLst>
          </p:cNvPr>
          <p:cNvSpPr txBox="1"/>
          <p:nvPr/>
        </p:nvSpPr>
        <p:spPr>
          <a:xfrm>
            <a:off x="7505721" y="3628051"/>
            <a:ext cx="2540000" cy="3139321"/>
          </a:xfrm>
          <a:prstGeom prst="rect">
            <a:avLst/>
          </a:prstGeom>
          <a:solidFill>
            <a:srgbClr val="FF8AD8"/>
          </a:solidFill>
        </p:spPr>
        <p:txBody>
          <a:bodyPr wrap="square" rtlCol="0">
            <a:spAutoFit/>
          </a:bodyPr>
          <a:lstStyle/>
          <a:p>
            <a:r>
              <a:rPr lang="en-US" dirty="0"/>
              <a:t>Sender: Hulk</a:t>
            </a:r>
          </a:p>
          <a:p>
            <a:r>
              <a:rPr lang="en-US" dirty="0"/>
              <a:t>Receiver: Black Widow</a:t>
            </a:r>
          </a:p>
          <a:p>
            <a:r>
              <a:rPr lang="en-US" dirty="0"/>
              <a:t>Protocol: TCP/IP</a:t>
            </a:r>
          </a:p>
          <a:p>
            <a:r>
              <a:rPr lang="en-US" dirty="0"/>
              <a:t>Packet 4 of 4 </a:t>
            </a:r>
          </a:p>
          <a:p>
            <a:endParaRPr lang="en-US" dirty="0"/>
          </a:p>
          <a:p>
            <a:endParaRPr lang="en-US" dirty="0"/>
          </a:p>
          <a:p>
            <a:endParaRPr lang="en-US" dirty="0"/>
          </a:p>
          <a:p>
            <a:endParaRPr lang="en-US" dirty="0"/>
          </a:p>
          <a:p>
            <a:endParaRPr lang="en-US" dirty="0"/>
          </a:p>
          <a:p>
            <a:r>
              <a:rPr lang="en-US" dirty="0"/>
              <a:t>Checksum: 454</a:t>
            </a:r>
          </a:p>
          <a:p>
            <a:r>
              <a:rPr lang="en-US" dirty="0"/>
              <a:t>End of Packet</a:t>
            </a:r>
          </a:p>
        </p:txBody>
      </p:sp>
      <p:sp>
        <p:nvSpPr>
          <p:cNvPr id="20" name="TextBox 19">
            <a:extLst>
              <a:ext uri="{FF2B5EF4-FFF2-40B4-BE49-F238E27FC236}">
                <a16:creationId xmlns:a16="http://schemas.microsoft.com/office/drawing/2014/main" id="{8540D2F0-AA00-8244-994A-1189452C97B1}"/>
              </a:ext>
            </a:extLst>
          </p:cNvPr>
          <p:cNvSpPr txBox="1"/>
          <p:nvPr/>
        </p:nvSpPr>
        <p:spPr>
          <a:xfrm>
            <a:off x="4541269" y="3628051"/>
            <a:ext cx="2540000" cy="3139321"/>
          </a:xfrm>
          <a:prstGeom prst="rect">
            <a:avLst/>
          </a:prstGeom>
          <a:solidFill>
            <a:srgbClr val="FF8AD8"/>
          </a:solidFill>
        </p:spPr>
        <p:txBody>
          <a:bodyPr wrap="square" rtlCol="0">
            <a:spAutoFit/>
          </a:bodyPr>
          <a:lstStyle/>
          <a:p>
            <a:r>
              <a:rPr lang="en-US" dirty="0"/>
              <a:t>Sender: Hulk</a:t>
            </a:r>
          </a:p>
          <a:p>
            <a:r>
              <a:rPr lang="en-US" dirty="0"/>
              <a:t>Receiver: Black Widow</a:t>
            </a:r>
          </a:p>
          <a:p>
            <a:r>
              <a:rPr lang="en-US" dirty="0"/>
              <a:t>Protocol: TCP/IP</a:t>
            </a:r>
          </a:p>
          <a:p>
            <a:r>
              <a:rPr lang="en-US" dirty="0"/>
              <a:t>Packet 3 of 4 </a:t>
            </a:r>
          </a:p>
          <a:p>
            <a:endParaRPr lang="en-US" dirty="0"/>
          </a:p>
          <a:p>
            <a:endParaRPr lang="en-US" dirty="0"/>
          </a:p>
          <a:p>
            <a:endParaRPr lang="en-US" dirty="0"/>
          </a:p>
          <a:p>
            <a:endParaRPr lang="en-US" dirty="0"/>
          </a:p>
          <a:p>
            <a:endParaRPr lang="en-US" dirty="0"/>
          </a:p>
          <a:p>
            <a:r>
              <a:rPr lang="en-US" dirty="0"/>
              <a:t>Checksum: 658</a:t>
            </a:r>
          </a:p>
          <a:p>
            <a:r>
              <a:rPr lang="en-US" dirty="0"/>
              <a:t>End of Packet</a:t>
            </a:r>
          </a:p>
        </p:txBody>
      </p:sp>
      <p:pic>
        <p:nvPicPr>
          <p:cNvPr id="13" name="Picture 12">
            <a:extLst>
              <a:ext uri="{FF2B5EF4-FFF2-40B4-BE49-F238E27FC236}">
                <a16:creationId xmlns:a16="http://schemas.microsoft.com/office/drawing/2014/main" id="{18A0117E-A4B7-0E45-9225-A9971DD5C8E7}"/>
              </a:ext>
            </a:extLst>
          </p:cNvPr>
          <p:cNvPicPr>
            <a:picLocks noChangeAspect="1"/>
          </p:cNvPicPr>
          <p:nvPr/>
        </p:nvPicPr>
        <p:blipFill rotWithShape="1">
          <a:blip r:embed="rId2"/>
          <a:srcRect t="52154" r="46007"/>
          <a:stretch/>
        </p:blipFill>
        <p:spPr>
          <a:xfrm>
            <a:off x="5034713" y="4860995"/>
            <a:ext cx="1041466" cy="1301127"/>
          </a:xfrm>
          <a:prstGeom prst="rect">
            <a:avLst/>
          </a:prstGeom>
        </p:spPr>
      </p:pic>
      <p:pic>
        <p:nvPicPr>
          <p:cNvPr id="14" name="Picture 13">
            <a:extLst>
              <a:ext uri="{FF2B5EF4-FFF2-40B4-BE49-F238E27FC236}">
                <a16:creationId xmlns:a16="http://schemas.microsoft.com/office/drawing/2014/main" id="{D4527E42-060A-5243-A976-CD079C9EE713}"/>
              </a:ext>
            </a:extLst>
          </p:cNvPr>
          <p:cNvPicPr>
            <a:picLocks noChangeAspect="1"/>
          </p:cNvPicPr>
          <p:nvPr/>
        </p:nvPicPr>
        <p:blipFill rotWithShape="1">
          <a:blip r:embed="rId2"/>
          <a:srcRect l="53727" t="52154"/>
          <a:stretch/>
        </p:blipFill>
        <p:spPr>
          <a:xfrm>
            <a:off x="8329451" y="4860995"/>
            <a:ext cx="892539" cy="1301127"/>
          </a:xfrm>
          <a:prstGeom prst="rect">
            <a:avLst/>
          </a:prstGeom>
        </p:spPr>
      </p:pic>
      <p:pic>
        <p:nvPicPr>
          <p:cNvPr id="11" name="Picture 10">
            <a:extLst>
              <a:ext uri="{FF2B5EF4-FFF2-40B4-BE49-F238E27FC236}">
                <a16:creationId xmlns:a16="http://schemas.microsoft.com/office/drawing/2014/main" id="{71DFD764-F2F9-3F44-BBC5-CEEAB9641E83}"/>
              </a:ext>
            </a:extLst>
          </p:cNvPr>
          <p:cNvPicPr>
            <a:picLocks noChangeAspect="1"/>
          </p:cNvPicPr>
          <p:nvPr/>
        </p:nvPicPr>
        <p:blipFill rotWithShape="1">
          <a:blip r:embed="rId2"/>
          <a:srcRect l="53727" t="1" b="47846"/>
          <a:stretch/>
        </p:blipFill>
        <p:spPr>
          <a:xfrm>
            <a:off x="7987505" y="1301567"/>
            <a:ext cx="892539" cy="1418262"/>
          </a:xfrm>
          <a:prstGeom prst="rect">
            <a:avLst/>
          </a:prstGeom>
        </p:spPr>
      </p:pic>
    </p:spTree>
    <p:extLst>
      <p:ext uri="{BB962C8B-B14F-4D97-AF65-F5344CB8AC3E}">
        <p14:creationId xmlns:p14="http://schemas.microsoft.com/office/powerpoint/2010/main" val="13421800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Packet </a:t>
            </a:r>
          </a:p>
        </p:txBody>
      </p:sp>
      <p:sp>
        <p:nvSpPr>
          <p:cNvPr id="3" name="Content Placeholder 2"/>
          <p:cNvSpPr>
            <a:spLocks noGrp="1"/>
          </p:cNvSpPr>
          <p:nvPr>
            <p:ph idx="1"/>
          </p:nvPr>
        </p:nvSpPr>
        <p:spPr/>
        <p:txBody>
          <a:bodyPr/>
          <a:lstStyle/>
          <a:p>
            <a:r>
              <a:rPr lang="en-GB" dirty="0"/>
              <a:t>Data is broken up into little parts.</a:t>
            </a:r>
          </a:p>
          <a:p>
            <a:r>
              <a:rPr lang="en-GB" dirty="0"/>
              <a:t>These parts are given some extra information to make it a packet.</a:t>
            </a:r>
          </a:p>
          <a:p>
            <a:r>
              <a:rPr lang="en-GB" dirty="0"/>
              <a:t>A packet is around 1000-1500 bytes </a:t>
            </a:r>
          </a:p>
          <a:p>
            <a:r>
              <a:rPr lang="en-GB" dirty="0"/>
              <a:t>Each packet it send along the network and may have different routes </a:t>
            </a:r>
          </a:p>
          <a:p>
            <a:endParaRPr lang="en-GB" dirty="0"/>
          </a:p>
          <a:p>
            <a:r>
              <a:rPr lang="en-GB" dirty="0"/>
              <a:t>The route it goes on depends on the speed and efficiency </a:t>
            </a:r>
          </a:p>
          <a:p>
            <a:endParaRPr lang="en-GB" dirty="0"/>
          </a:p>
          <a:p>
            <a:r>
              <a:rPr lang="en-GB" dirty="0"/>
              <a:t>The packet contains some extra information, not just the data you want to send </a:t>
            </a:r>
          </a:p>
        </p:txBody>
      </p:sp>
    </p:spTree>
    <p:extLst>
      <p:ext uri="{BB962C8B-B14F-4D97-AF65-F5344CB8AC3E}">
        <p14:creationId xmlns:p14="http://schemas.microsoft.com/office/powerpoint/2010/main" val="10049455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Packet (size 1024 byte) </a:t>
            </a:r>
          </a:p>
        </p:txBody>
      </p:sp>
      <p:graphicFrame>
        <p:nvGraphicFramePr>
          <p:cNvPr id="4" name="Content Placeholder 3"/>
          <p:cNvGraphicFramePr>
            <a:graphicFrameLocks noGrp="1"/>
          </p:cNvGraphicFramePr>
          <p:nvPr>
            <p:ph idx="1"/>
          </p:nvPr>
        </p:nvGraphicFramePr>
        <p:xfrm>
          <a:off x="462643" y="930956"/>
          <a:ext cx="11266714" cy="5306559"/>
        </p:xfrm>
        <a:graphic>
          <a:graphicData uri="http://schemas.openxmlformats.org/drawingml/2006/table">
            <a:tbl>
              <a:tblPr firstRow="1" bandRow="1">
                <a:tableStyleId>{5C22544A-7EE6-4342-B048-85BDC9FD1C3A}</a:tableStyleId>
              </a:tblPr>
              <a:tblGrid>
                <a:gridCol w="2233224">
                  <a:extLst>
                    <a:ext uri="{9D8B030D-6E8A-4147-A177-3AD203B41FA5}">
                      <a16:colId xmlns:a16="http://schemas.microsoft.com/office/drawing/2014/main" val="20000"/>
                    </a:ext>
                  </a:extLst>
                </a:gridCol>
                <a:gridCol w="4466447">
                  <a:extLst>
                    <a:ext uri="{9D8B030D-6E8A-4147-A177-3AD203B41FA5}">
                      <a16:colId xmlns:a16="http://schemas.microsoft.com/office/drawing/2014/main" val="20001"/>
                    </a:ext>
                  </a:extLst>
                </a:gridCol>
                <a:gridCol w="4567043">
                  <a:extLst>
                    <a:ext uri="{9D8B030D-6E8A-4147-A177-3AD203B41FA5}">
                      <a16:colId xmlns:a16="http://schemas.microsoft.com/office/drawing/2014/main" val="20002"/>
                    </a:ext>
                  </a:extLst>
                </a:gridCol>
              </a:tblGrid>
              <a:tr h="1768853">
                <a:tc>
                  <a:txBody>
                    <a:bodyPr/>
                    <a:lstStyle/>
                    <a:p>
                      <a:pPr algn="ctr"/>
                      <a:r>
                        <a:rPr lang="en-GB" sz="2400" b="1" i="0" dirty="0">
                          <a:solidFill>
                            <a:schemeClr val="bg1"/>
                          </a:solidFill>
                          <a:latin typeface="Arial Black" charset="0"/>
                          <a:ea typeface="Arial Black" charset="0"/>
                          <a:cs typeface="Arial Black" charset="0"/>
                        </a:rPr>
                        <a:t>HEADER</a:t>
                      </a:r>
                    </a:p>
                  </a:txBody>
                  <a:tcPr>
                    <a:solidFill>
                      <a:srgbClr val="FF8AD8"/>
                    </a:solidFill>
                  </a:tcPr>
                </a:tc>
                <a:tc>
                  <a:txBody>
                    <a:bodyPr/>
                    <a:lstStyle/>
                    <a:p>
                      <a:pPr algn="ctr"/>
                      <a:r>
                        <a:rPr lang="en-GB" sz="2400" b="1" i="0" dirty="0">
                          <a:solidFill>
                            <a:schemeClr val="bg1"/>
                          </a:solidFill>
                          <a:latin typeface="Arial Black" charset="0"/>
                          <a:ea typeface="Arial Black" charset="0"/>
                          <a:cs typeface="Arial Black" charset="0"/>
                        </a:rPr>
                        <a:t>SENDER IP ADDRESS</a:t>
                      </a:r>
                    </a:p>
                    <a:p>
                      <a:pPr algn="ctr"/>
                      <a:r>
                        <a:rPr lang="en-GB" sz="2400" b="1" i="0" dirty="0">
                          <a:solidFill>
                            <a:schemeClr val="bg1"/>
                          </a:solidFill>
                          <a:latin typeface="Arial Black" charset="0"/>
                          <a:ea typeface="Arial Black" charset="0"/>
                          <a:cs typeface="Arial Black" charset="0"/>
                        </a:rPr>
                        <a:t>RECEIVER IP ADDRESS</a:t>
                      </a:r>
                    </a:p>
                    <a:p>
                      <a:pPr algn="ctr"/>
                      <a:r>
                        <a:rPr lang="en-GB" sz="2400" b="1" i="0" dirty="0">
                          <a:solidFill>
                            <a:schemeClr val="bg1"/>
                          </a:solidFill>
                          <a:latin typeface="Arial Black" charset="0"/>
                          <a:ea typeface="Arial Black" charset="0"/>
                          <a:cs typeface="Arial Black" charset="0"/>
                        </a:rPr>
                        <a:t>PROTOCOL USED</a:t>
                      </a:r>
                    </a:p>
                    <a:p>
                      <a:pPr algn="ctr"/>
                      <a:r>
                        <a:rPr lang="en-GB" sz="2400" b="1" i="0" dirty="0">
                          <a:solidFill>
                            <a:schemeClr val="bg1"/>
                          </a:solidFill>
                          <a:latin typeface="Arial Black" charset="0"/>
                          <a:ea typeface="Arial Black" charset="0"/>
                          <a:cs typeface="Arial Black" charset="0"/>
                        </a:rPr>
                        <a:t>PACKET</a:t>
                      </a:r>
                      <a:r>
                        <a:rPr lang="en-GB" sz="2400" b="1" i="0" baseline="0" dirty="0">
                          <a:solidFill>
                            <a:schemeClr val="bg1"/>
                          </a:solidFill>
                          <a:latin typeface="Arial Black" charset="0"/>
                          <a:ea typeface="Arial Black" charset="0"/>
                          <a:cs typeface="Arial Black" charset="0"/>
                        </a:rPr>
                        <a:t> NUMBER (3 of 7) </a:t>
                      </a:r>
                      <a:endParaRPr lang="en-GB" sz="2400" b="1" i="0" dirty="0">
                        <a:solidFill>
                          <a:schemeClr val="bg1"/>
                        </a:solidFill>
                        <a:latin typeface="Arial Black" charset="0"/>
                        <a:ea typeface="Arial Black" charset="0"/>
                        <a:cs typeface="Arial Black" charset="0"/>
                      </a:endParaRPr>
                    </a:p>
                  </a:txBody>
                  <a:tcPr>
                    <a:solidFill>
                      <a:srgbClr val="FF8AD8"/>
                    </a:solidFill>
                  </a:tcPr>
                </a:tc>
                <a:tc>
                  <a:txBody>
                    <a:bodyPr/>
                    <a:lstStyle/>
                    <a:p>
                      <a:pPr algn="ctr"/>
                      <a:r>
                        <a:rPr lang="en-GB" sz="2400" b="1" i="0" dirty="0">
                          <a:solidFill>
                            <a:schemeClr val="bg1"/>
                          </a:solidFill>
                          <a:latin typeface="Arial Black" charset="0"/>
                          <a:ea typeface="Arial Black" charset="0"/>
                          <a:cs typeface="Arial Black" charset="0"/>
                        </a:rPr>
                        <a:t>96 byte</a:t>
                      </a:r>
                    </a:p>
                  </a:txBody>
                  <a:tcPr>
                    <a:solidFill>
                      <a:srgbClr val="FF8AD8"/>
                    </a:solidFill>
                  </a:tcPr>
                </a:tc>
                <a:extLst>
                  <a:ext uri="{0D108BD9-81ED-4DB2-BD59-A6C34878D82A}">
                    <a16:rowId xmlns:a16="http://schemas.microsoft.com/office/drawing/2014/main" val="10000"/>
                  </a:ext>
                </a:extLst>
              </a:tr>
              <a:tr h="1768853">
                <a:tc>
                  <a:txBody>
                    <a:bodyPr/>
                    <a:lstStyle/>
                    <a:p>
                      <a:pPr algn="ctr"/>
                      <a:r>
                        <a:rPr lang="en-GB" sz="2400" b="1" i="0" dirty="0">
                          <a:solidFill>
                            <a:schemeClr val="bg1"/>
                          </a:solidFill>
                          <a:latin typeface="Arial Black" charset="0"/>
                          <a:ea typeface="Arial Black" charset="0"/>
                          <a:cs typeface="Arial Black" charset="0"/>
                        </a:rPr>
                        <a:t>PAYLOAD</a:t>
                      </a:r>
                    </a:p>
                  </a:txBody>
                  <a:tcPr>
                    <a:solidFill>
                      <a:srgbClr val="7030A0"/>
                    </a:solidFill>
                  </a:tcPr>
                </a:tc>
                <a:tc>
                  <a:txBody>
                    <a:bodyPr/>
                    <a:lstStyle/>
                    <a:p>
                      <a:pPr algn="ctr"/>
                      <a:r>
                        <a:rPr lang="en-GB" sz="2400" b="1" i="0" dirty="0">
                          <a:solidFill>
                            <a:schemeClr val="bg1"/>
                          </a:solidFill>
                          <a:latin typeface="Arial Black" charset="0"/>
                          <a:ea typeface="Arial Black" charset="0"/>
                          <a:cs typeface="Arial Black" charset="0"/>
                        </a:rPr>
                        <a:t>YOUR</a:t>
                      </a:r>
                      <a:r>
                        <a:rPr lang="en-GB" sz="2400" b="1" i="0" baseline="0" dirty="0">
                          <a:solidFill>
                            <a:schemeClr val="bg1"/>
                          </a:solidFill>
                          <a:latin typeface="Arial Black" charset="0"/>
                          <a:ea typeface="Arial Black" charset="0"/>
                          <a:cs typeface="Arial Black" charset="0"/>
                        </a:rPr>
                        <a:t> ACTUAL DATA</a:t>
                      </a:r>
                      <a:endParaRPr lang="en-GB" sz="2400" b="1" i="0" dirty="0">
                        <a:solidFill>
                          <a:schemeClr val="bg1"/>
                        </a:solidFill>
                        <a:latin typeface="Arial Black" charset="0"/>
                        <a:ea typeface="Arial Black" charset="0"/>
                        <a:cs typeface="Arial Black" charset="0"/>
                      </a:endParaRPr>
                    </a:p>
                  </a:txBody>
                  <a:tcPr>
                    <a:solidFill>
                      <a:srgbClr val="7030A0"/>
                    </a:solidFill>
                  </a:tcPr>
                </a:tc>
                <a:tc>
                  <a:txBody>
                    <a:bodyPr/>
                    <a:lstStyle/>
                    <a:p>
                      <a:pPr algn="ctr"/>
                      <a:r>
                        <a:rPr lang="en-GB" sz="2400" b="1" i="0" dirty="0">
                          <a:solidFill>
                            <a:schemeClr val="bg1"/>
                          </a:solidFill>
                          <a:latin typeface="Arial Black" charset="0"/>
                          <a:ea typeface="Arial Black" charset="0"/>
                          <a:cs typeface="Arial Black" charset="0"/>
                        </a:rPr>
                        <a:t>896 byte</a:t>
                      </a:r>
                    </a:p>
                  </a:txBody>
                  <a:tcPr>
                    <a:solidFill>
                      <a:srgbClr val="7030A0"/>
                    </a:solidFill>
                  </a:tcPr>
                </a:tc>
                <a:extLst>
                  <a:ext uri="{0D108BD9-81ED-4DB2-BD59-A6C34878D82A}">
                    <a16:rowId xmlns:a16="http://schemas.microsoft.com/office/drawing/2014/main" val="10001"/>
                  </a:ext>
                </a:extLst>
              </a:tr>
              <a:tr h="1768853">
                <a:tc>
                  <a:txBody>
                    <a:bodyPr/>
                    <a:lstStyle/>
                    <a:p>
                      <a:pPr algn="ctr"/>
                      <a:r>
                        <a:rPr lang="en-GB" sz="2400" b="1" i="0" dirty="0">
                          <a:solidFill>
                            <a:schemeClr val="bg1"/>
                          </a:solidFill>
                          <a:latin typeface="Arial Black" charset="0"/>
                          <a:ea typeface="Arial Black" charset="0"/>
                          <a:cs typeface="Arial Black" charset="0"/>
                        </a:rPr>
                        <a:t>TRAILER</a:t>
                      </a:r>
                    </a:p>
                  </a:txBody>
                  <a:tcPr>
                    <a:solidFill>
                      <a:srgbClr val="FF8AD8"/>
                    </a:solidFill>
                  </a:tcPr>
                </a:tc>
                <a:tc>
                  <a:txBody>
                    <a:bodyPr/>
                    <a:lstStyle/>
                    <a:p>
                      <a:pPr algn="ctr"/>
                      <a:r>
                        <a:rPr lang="en-GB" sz="2400" b="1" i="0" dirty="0">
                          <a:solidFill>
                            <a:schemeClr val="bg1"/>
                          </a:solidFill>
                          <a:latin typeface="Arial Black" charset="0"/>
                          <a:ea typeface="Arial Black" charset="0"/>
                          <a:cs typeface="Arial Black" charset="0"/>
                        </a:rPr>
                        <a:t>SHOWS</a:t>
                      </a:r>
                      <a:r>
                        <a:rPr lang="en-GB" sz="2400" b="1" i="0" baseline="0" dirty="0">
                          <a:solidFill>
                            <a:schemeClr val="bg1"/>
                          </a:solidFill>
                          <a:latin typeface="Arial Black" charset="0"/>
                          <a:ea typeface="Arial Black" charset="0"/>
                          <a:cs typeface="Arial Black" charset="0"/>
                        </a:rPr>
                        <a:t> END OF PACKET </a:t>
                      </a:r>
                    </a:p>
                    <a:p>
                      <a:pPr algn="ctr"/>
                      <a:endParaRPr lang="en-GB" sz="2400" b="1" i="0" baseline="0" dirty="0">
                        <a:solidFill>
                          <a:schemeClr val="bg1"/>
                        </a:solidFill>
                        <a:latin typeface="Arial Black" charset="0"/>
                        <a:ea typeface="Arial Black" charset="0"/>
                        <a:cs typeface="Arial Black" charset="0"/>
                      </a:endParaRPr>
                    </a:p>
                    <a:p>
                      <a:pPr algn="ctr"/>
                      <a:r>
                        <a:rPr lang="en-GB" sz="2400" b="1" i="0" baseline="0" dirty="0">
                          <a:solidFill>
                            <a:schemeClr val="bg1"/>
                          </a:solidFill>
                          <a:latin typeface="Arial Black" charset="0"/>
                          <a:ea typeface="Arial Black" charset="0"/>
                          <a:cs typeface="Arial Black" charset="0"/>
                        </a:rPr>
                        <a:t>ERROR CORRECTION </a:t>
                      </a:r>
                      <a:endParaRPr lang="en-GB" sz="2400" b="1" i="0" dirty="0">
                        <a:solidFill>
                          <a:schemeClr val="bg1"/>
                        </a:solidFill>
                        <a:latin typeface="Arial Black" charset="0"/>
                        <a:ea typeface="Arial Black" charset="0"/>
                        <a:cs typeface="Arial Black" charset="0"/>
                      </a:endParaRPr>
                    </a:p>
                  </a:txBody>
                  <a:tcPr>
                    <a:solidFill>
                      <a:srgbClr val="FF8AD8"/>
                    </a:solidFill>
                  </a:tcPr>
                </a:tc>
                <a:tc>
                  <a:txBody>
                    <a:bodyPr/>
                    <a:lstStyle/>
                    <a:p>
                      <a:pPr algn="ctr"/>
                      <a:r>
                        <a:rPr lang="en-GB" sz="2400" b="1" i="0" dirty="0">
                          <a:solidFill>
                            <a:schemeClr val="bg1"/>
                          </a:solidFill>
                          <a:latin typeface="Arial Black" charset="0"/>
                          <a:ea typeface="Arial Black" charset="0"/>
                          <a:cs typeface="Arial Black" charset="0"/>
                        </a:rPr>
                        <a:t>32 byte</a:t>
                      </a:r>
                    </a:p>
                  </a:txBody>
                  <a:tcPr>
                    <a:solidFill>
                      <a:srgbClr val="FF8AD8"/>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5252070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AA22C-48BC-AE42-96EA-CA686EEE4FBD}"/>
              </a:ext>
            </a:extLst>
          </p:cNvPr>
          <p:cNvSpPr>
            <a:spLocks noGrp="1"/>
          </p:cNvSpPr>
          <p:nvPr>
            <p:ph type="title"/>
          </p:nvPr>
        </p:nvSpPr>
        <p:spPr/>
        <p:txBody>
          <a:bodyPr>
            <a:normAutofit fontScale="90000"/>
          </a:bodyPr>
          <a:lstStyle/>
          <a:p>
            <a:r>
              <a:rPr lang="en-US" dirty="0"/>
              <a:t>Real Structure</a:t>
            </a:r>
          </a:p>
        </p:txBody>
      </p:sp>
      <p:sp>
        <p:nvSpPr>
          <p:cNvPr id="3" name="Content Placeholder 2">
            <a:extLst>
              <a:ext uri="{FF2B5EF4-FFF2-40B4-BE49-F238E27FC236}">
                <a16:creationId xmlns:a16="http://schemas.microsoft.com/office/drawing/2014/main" id="{3F8BCBDD-C076-E14C-B23A-0130F61F332E}"/>
              </a:ext>
            </a:extLst>
          </p:cNvPr>
          <p:cNvSpPr>
            <a:spLocks noGrp="1"/>
          </p:cNvSpPr>
          <p:nvPr>
            <p:ph idx="1"/>
          </p:nvPr>
        </p:nvSpPr>
        <p:spPr>
          <a:xfrm>
            <a:off x="0" y="713232"/>
            <a:ext cx="5681134" cy="6144767"/>
          </a:xfrm>
        </p:spPr>
        <p:txBody>
          <a:bodyPr/>
          <a:lstStyle/>
          <a:p>
            <a:r>
              <a:rPr lang="en-US" dirty="0"/>
              <a:t>Its actually more complicated then that, but we don’t need to know it just yet</a:t>
            </a:r>
          </a:p>
        </p:txBody>
      </p:sp>
      <p:pic>
        <p:nvPicPr>
          <p:cNvPr id="4" name="Picture 3">
            <a:extLst>
              <a:ext uri="{FF2B5EF4-FFF2-40B4-BE49-F238E27FC236}">
                <a16:creationId xmlns:a16="http://schemas.microsoft.com/office/drawing/2014/main" id="{0775DE20-ACB8-AE40-A320-BC4CB9FDF1F6}"/>
              </a:ext>
            </a:extLst>
          </p:cNvPr>
          <p:cNvPicPr>
            <a:picLocks noChangeAspect="1"/>
          </p:cNvPicPr>
          <p:nvPr/>
        </p:nvPicPr>
        <p:blipFill>
          <a:blip r:embed="rId2"/>
          <a:stretch>
            <a:fillRect/>
          </a:stretch>
        </p:blipFill>
        <p:spPr>
          <a:xfrm>
            <a:off x="5681134" y="244365"/>
            <a:ext cx="6350000" cy="6515100"/>
          </a:xfrm>
          <a:prstGeom prst="rect">
            <a:avLst/>
          </a:prstGeom>
        </p:spPr>
      </p:pic>
    </p:spTree>
    <p:extLst>
      <p:ext uri="{BB962C8B-B14F-4D97-AF65-F5344CB8AC3E}">
        <p14:creationId xmlns:p14="http://schemas.microsoft.com/office/powerpoint/2010/main" val="4083108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Serial data transmission </a:t>
            </a:r>
          </a:p>
        </p:txBody>
      </p:sp>
      <p:sp>
        <p:nvSpPr>
          <p:cNvPr id="4" name="Rectangle 3"/>
          <p:cNvSpPr/>
          <p:nvPr/>
        </p:nvSpPr>
        <p:spPr>
          <a:xfrm>
            <a:off x="7954946"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6" name="Rectangle 5"/>
          <p:cNvSpPr/>
          <p:nvPr/>
        </p:nvSpPr>
        <p:spPr>
          <a:xfrm>
            <a:off x="1990244"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8" name="Straight Arrow Connector 7"/>
          <p:cNvCxnSpPr>
            <a:stCxn id="6" idx="3"/>
            <a:endCxn id="4" idx="1"/>
          </p:cNvCxnSpPr>
          <p:nvPr/>
        </p:nvCxnSpPr>
        <p:spPr>
          <a:xfrm>
            <a:off x="4305385" y="2186202"/>
            <a:ext cx="3649561" cy="0"/>
          </a:xfrm>
          <a:prstGeom prst="straightConnector1">
            <a:avLst/>
          </a:prstGeom>
          <a:ln w="57150" cmpd="sng">
            <a:solidFill>
              <a:srgbClr val="3366FF"/>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9" name="Title 1"/>
          <p:cNvSpPr txBox="1">
            <a:spLocks/>
          </p:cNvSpPr>
          <p:nvPr/>
        </p:nvSpPr>
        <p:spPr>
          <a:xfrm>
            <a:off x="1524000" y="3909018"/>
            <a:ext cx="9144000" cy="2826411"/>
          </a:xfrm>
          <a:prstGeom prst="rect">
            <a:avLst/>
          </a:prstGeom>
        </p:spPr>
        <p:txBody>
          <a:bodyPr vert="horz" lIns="91440" tIns="45720" rIns="91440" bIns="45720" rtlCol="0" anchor="t">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457200" indent="-457200" algn="l">
              <a:buFont typeface="Arial"/>
              <a:buChar char="•"/>
            </a:pPr>
            <a:r>
              <a:rPr lang="en-GB" sz="2800" dirty="0">
                <a:solidFill>
                  <a:schemeClr val="bg1"/>
                </a:solidFill>
              </a:rPr>
              <a:t>One wire between sender and receiver</a:t>
            </a:r>
          </a:p>
          <a:p>
            <a:pPr marL="457200" indent="-457200" algn="l">
              <a:buFont typeface="Arial"/>
              <a:buChar char="•"/>
            </a:pPr>
            <a:r>
              <a:rPr lang="en-GB" sz="2800" dirty="0">
                <a:solidFill>
                  <a:schemeClr val="bg1"/>
                </a:solidFill>
              </a:rPr>
              <a:t>Each bit is sent in order, one after another</a:t>
            </a:r>
          </a:p>
          <a:p>
            <a:pPr marL="457200" indent="-457200" algn="l">
              <a:buFont typeface="Arial"/>
              <a:buChar char="•"/>
            </a:pPr>
            <a:endParaRPr lang="en-GB" sz="2800" dirty="0">
              <a:solidFill>
                <a:schemeClr val="bg1"/>
              </a:solidFill>
            </a:endParaRPr>
          </a:p>
        </p:txBody>
      </p:sp>
    </p:spTree>
    <p:extLst>
      <p:ext uri="{BB962C8B-B14F-4D97-AF65-F5344CB8AC3E}">
        <p14:creationId xmlns:p14="http://schemas.microsoft.com/office/powerpoint/2010/main" val="38683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9"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D7F82-E3D8-2840-8B7A-C38220377936}"/>
              </a:ext>
            </a:extLst>
          </p:cNvPr>
          <p:cNvSpPr>
            <a:spLocks noGrp="1"/>
          </p:cNvSpPr>
          <p:nvPr>
            <p:ph type="title"/>
          </p:nvPr>
        </p:nvSpPr>
        <p:spPr/>
        <p:txBody>
          <a:bodyPr>
            <a:normAutofit fontScale="90000"/>
          </a:bodyPr>
          <a:lstStyle/>
          <a:p>
            <a:r>
              <a:rPr lang="en-US" dirty="0"/>
              <a:t>ARE WE DONE YET?! </a:t>
            </a:r>
          </a:p>
        </p:txBody>
      </p:sp>
      <p:sp>
        <p:nvSpPr>
          <p:cNvPr id="3" name="Content Placeholder 2">
            <a:extLst>
              <a:ext uri="{FF2B5EF4-FFF2-40B4-BE49-F238E27FC236}">
                <a16:creationId xmlns:a16="http://schemas.microsoft.com/office/drawing/2014/main" id="{57DFF666-2C03-864B-ABDB-587A40148056}"/>
              </a:ext>
            </a:extLst>
          </p:cNvPr>
          <p:cNvSpPr>
            <a:spLocks noGrp="1"/>
          </p:cNvSpPr>
          <p:nvPr>
            <p:ph idx="1"/>
          </p:nvPr>
        </p:nvSpPr>
        <p:spPr/>
        <p:txBody>
          <a:bodyPr>
            <a:normAutofit fontScale="70000" lnSpcReduction="20000"/>
          </a:bodyPr>
          <a:lstStyle/>
          <a:p>
            <a:r>
              <a:rPr lang="en-US" dirty="0"/>
              <a:t>So we have done….</a:t>
            </a:r>
          </a:p>
          <a:p>
            <a:endParaRPr lang="en-US" dirty="0"/>
          </a:p>
          <a:p>
            <a:pPr marL="514350" indent="-514350">
              <a:buFont typeface="+mj-lt"/>
              <a:buAutoNum type="arabicPeriod"/>
            </a:pPr>
            <a:r>
              <a:rPr lang="en-US" dirty="0"/>
              <a:t>What is a network</a:t>
            </a:r>
          </a:p>
          <a:p>
            <a:pPr marL="514350" indent="-514350">
              <a:buFont typeface="+mj-lt"/>
              <a:buAutoNum type="arabicPeriod"/>
            </a:pPr>
            <a:r>
              <a:rPr lang="en-US" dirty="0"/>
              <a:t>Why we use networks</a:t>
            </a:r>
          </a:p>
          <a:p>
            <a:pPr marL="514350" indent="-514350">
              <a:buFont typeface="+mj-lt"/>
              <a:buAutoNum type="arabicPeriod"/>
            </a:pPr>
            <a:r>
              <a:rPr lang="en-US" dirty="0"/>
              <a:t>Data Communication System and the 5 parts</a:t>
            </a:r>
          </a:p>
          <a:p>
            <a:pPr marL="514350" indent="-514350">
              <a:buFont typeface="+mj-lt"/>
              <a:buAutoNum type="arabicPeriod"/>
            </a:pPr>
            <a:r>
              <a:rPr lang="en-US" dirty="0"/>
              <a:t>Client and Server</a:t>
            </a:r>
          </a:p>
          <a:p>
            <a:pPr marL="514350" indent="-514350">
              <a:buFont typeface="+mj-lt"/>
              <a:buAutoNum type="arabicPeriod"/>
            </a:pPr>
            <a:r>
              <a:rPr lang="en-US" dirty="0"/>
              <a:t>Peer to Peer</a:t>
            </a:r>
          </a:p>
          <a:p>
            <a:pPr marL="514350" indent="-514350">
              <a:buFont typeface="+mj-lt"/>
              <a:buAutoNum type="arabicPeriod"/>
            </a:pPr>
            <a:r>
              <a:rPr lang="en-US" dirty="0"/>
              <a:t>Point to Point</a:t>
            </a:r>
          </a:p>
          <a:p>
            <a:pPr marL="514350" indent="-514350">
              <a:buFont typeface="+mj-lt"/>
              <a:buAutoNum type="arabicPeriod"/>
            </a:pPr>
            <a:r>
              <a:rPr lang="en-US" dirty="0"/>
              <a:t>LAN</a:t>
            </a:r>
          </a:p>
          <a:p>
            <a:pPr marL="514350" indent="-514350">
              <a:buFont typeface="+mj-lt"/>
              <a:buAutoNum type="arabicPeriod"/>
            </a:pPr>
            <a:r>
              <a:rPr lang="en-US" dirty="0"/>
              <a:t>WAN</a:t>
            </a:r>
          </a:p>
          <a:p>
            <a:pPr marL="514350" indent="-514350">
              <a:buFont typeface="+mj-lt"/>
              <a:buAutoNum type="arabicPeriod"/>
            </a:pPr>
            <a:r>
              <a:rPr lang="en-US" dirty="0"/>
              <a:t>Topologies (Bus, Ring, Star, Mesh)</a:t>
            </a:r>
          </a:p>
          <a:p>
            <a:pPr marL="514350" indent="-514350">
              <a:buFont typeface="+mj-lt"/>
              <a:buAutoNum type="arabicPeriod"/>
            </a:pPr>
            <a:r>
              <a:rPr lang="en-US" dirty="0"/>
              <a:t>Packets</a:t>
            </a:r>
          </a:p>
          <a:p>
            <a:endParaRPr lang="en-US" dirty="0"/>
          </a:p>
          <a:p>
            <a:r>
              <a:rPr lang="en-US" dirty="0"/>
              <a:t>Is that it? </a:t>
            </a:r>
          </a:p>
          <a:p>
            <a:r>
              <a:rPr lang="en-US" sz="4000" dirty="0"/>
              <a:t>Yes. Yes. Yes…….</a:t>
            </a:r>
          </a:p>
          <a:p>
            <a:endParaRPr lang="en-US" dirty="0"/>
          </a:p>
          <a:p>
            <a:r>
              <a:rPr lang="en-US" sz="5800" dirty="0"/>
              <a:t>…. I mean NO, NO, NO, NO </a:t>
            </a:r>
            <a:r>
              <a:rPr lang="en-US" dirty="0"/>
              <a:t>– that’s not it. Cambridge wants us to know HOW the packets move around.</a:t>
            </a:r>
          </a:p>
        </p:txBody>
      </p:sp>
    </p:spTree>
    <p:extLst>
      <p:ext uri="{BB962C8B-B14F-4D97-AF65-F5344CB8AC3E}">
        <p14:creationId xmlns:p14="http://schemas.microsoft.com/office/powerpoint/2010/main" val="34319050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4EDBE-4A0C-6842-9CB2-8FA912C9A0EF}"/>
              </a:ext>
            </a:extLst>
          </p:cNvPr>
          <p:cNvSpPr>
            <a:spLocks noGrp="1"/>
          </p:cNvSpPr>
          <p:nvPr>
            <p:ph type="title"/>
          </p:nvPr>
        </p:nvSpPr>
        <p:spPr/>
        <p:txBody>
          <a:bodyPr>
            <a:normAutofit fontScale="90000"/>
          </a:bodyPr>
          <a:lstStyle/>
          <a:p>
            <a:r>
              <a:rPr lang="en-US" dirty="0"/>
              <a:t>Packet Movement</a:t>
            </a:r>
          </a:p>
        </p:txBody>
      </p:sp>
      <p:sp>
        <p:nvSpPr>
          <p:cNvPr id="3" name="Content Placeholder 2">
            <a:extLst>
              <a:ext uri="{FF2B5EF4-FFF2-40B4-BE49-F238E27FC236}">
                <a16:creationId xmlns:a16="http://schemas.microsoft.com/office/drawing/2014/main" id="{CE562168-4464-6D49-81EC-A734CEEDD389}"/>
              </a:ext>
            </a:extLst>
          </p:cNvPr>
          <p:cNvSpPr>
            <a:spLocks noGrp="1"/>
          </p:cNvSpPr>
          <p:nvPr>
            <p:ph idx="1"/>
          </p:nvPr>
        </p:nvSpPr>
        <p:spPr/>
        <p:txBody>
          <a:bodyPr/>
          <a:lstStyle/>
          <a:p>
            <a:r>
              <a:rPr lang="en-US" dirty="0"/>
              <a:t>A packet moves around a network in two ways.</a:t>
            </a:r>
          </a:p>
          <a:p>
            <a:endParaRPr lang="en-US" dirty="0"/>
          </a:p>
          <a:p>
            <a:pPr marL="514350" indent="-514350">
              <a:buAutoNum type="arabicPeriod"/>
            </a:pPr>
            <a:r>
              <a:rPr lang="en-US" dirty="0"/>
              <a:t>Circuit Switching </a:t>
            </a:r>
          </a:p>
          <a:p>
            <a:pPr marL="514350" indent="-514350">
              <a:buAutoNum type="arabicPeriod"/>
            </a:pPr>
            <a:r>
              <a:rPr lang="en-US" dirty="0"/>
              <a:t>Packet Switching</a:t>
            </a:r>
          </a:p>
        </p:txBody>
      </p:sp>
    </p:spTree>
    <p:extLst>
      <p:ext uri="{BB962C8B-B14F-4D97-AF65-F5344CB8AC3E}">
        <p14:creationId xmlns:p14="http://schemas.microsoft.com/office/powerpoint/2010/main" val="38779316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Video Questions</a:t>
            </a:r>
          </a:p>
        </p:txBody>
      </p:sp>
      <p:sp>
        <p:nvSpPr>
          <p:cNvPr id="3" name="Content Placeholder 2"/>
          <p:cNvSpPr>
            <a:spLocks noGrp="1"/>
          </p:cNvSpPr>
          <p:nvPr>
            <p:ph idx="1"/>
          </p:nvPr>
        </p:nvSpPr>
        <p:spPr/>
        <p:txBody>
          <a:bodyPr/>
          <a:lstStyle/>
          <a:p>
            <a:pPr marL="514350" indent="-514350">
              <a:buFont typeface="+mj-lt"/>
              <a:buAutoNum type="arabicPeriod"/>
            </a:pPr>
            <a:r>
              <a:rPr lang="en-GB" dirty="0"/>
              <a:t>Which method is more susceptible to hacking?</a:t>
            </a:r>
          </a:p>
          <a:p>
            <a:pPr marL="514350" indent="-514350">
              <a:buFont typeface="+mj-lt"/>
              <a:buAutoNum type="arabicPeriod"/>
            </a:pPr>
            <a:r>
              <a:rPr lang="en-GB" dirty="0"/>
              <a:t>Which transmission mode allows for data to be split up?</a:t>
            </a:r>
          </a:p>
          <a:p>
            <a:pPr marL="514350" indent="-514350">
              <a:buFont typeface="+mj-lt"/>
              <a:buAutoNum type="arabicPeriod"/>
            </a:pPr>
            <a:r>
              <a:rPr lang="en-GB" dirty="0"/>
              <a:t>Which method uses the same route for all packets?</a:t>
            </a:r>
          </a:p>
          <a:p>
            <a:pPr marL="514350" indent="-514350">
              <a:buFont typeface="+mj-lt"/>
              <a:buAutoNum type="arabicPeriod"/>
            </a:pPr>
            <a:r>
              <a:rPr lang="en-GB" dirty="0"/>
              <a:t>Which method takes longer to assemble at the receiver end? Why?</a:t>
            </a:r>
          </a:p>
          <a:p>
            <a:pPr marL="514350" indent="-514350">
              <a:buFont typeface="+mj-lt"/>
              <a:buAutoNum type="arabicPeriod"/>
            </a:pPr>
            <a:r>
              <a:rPr lang="en-GB" dirty="0"/>
              <a:t>Why is circuit switching more reliable than packet switching?</a:t>
            </a:r>
          </a:p>
          <a:p>
            <a:pPr marL="514350" indent="-514350">
              <a:buFont typeface="+mj-lt"/>
              <a:buAutoNum type="arabicPeriod"/>
            </a:pPr>
            <a:endParaRPr lang="en-GB" dirty="0"/>
          </a:p>
          <a:p>
            <a:pPr marL="514350" indent="-514350">
              <a:buFont typeface="+mj-lt"/>
              <a:buAutoNum type="arabicPeriod"/>
            </a:pPr>
            <a:endParaRPr lang="en-GB" dirty="0"/>
          </a:p>
        </p:txBody>
      </p:sp>
    </p:spTree>
    <p:extLst>
      <p:ext uri="{BB962C8B-B14F-4D97-AF65-F5344CB8AC3E}">
        <p14:creationId xmlns:p14="http://schemas.microsoft.com/office/powerpoint/2010/main" val="37279468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9B3A0-873F-BD44-BB9A-880D631C1873}"/>
              </a:ext>
            </a:extLst>
          </p:cNvPr>
          <p:cNvSpPr>
            <a:spLocks noGrp="1"/>
          </p:cNvSpPr>
          <p:nvPr>
            <p:ph type="title"/>
          </p:nvPr>
        </p:nvSpPr>
        <p:spPr/>
        <p:txBody>
          <a:bodyPr>
            <a:normAutofit fontScale="90000"/>
          </a:bodyPr>
          <a:lstStyle/>
          <a:p>
            <a:endParaRPr lang="en-US" dirty="0"/>
          </a:p>
        </p:txBody>
      </p:sp>
      <p:pic>
        <p:nvPicPr>
          <p:cNvPr id="4" name="Circuit switching &amp; Packet switching.mp4">
            <a:hlinkClick r:id="" action="ppaction://media"/>
            <a:extLst>
              <a:ext uri="{FF2B5EF4-FFF2-40B4-BE49-F238E27FC236}">
                <a16:creationId xmlns:a16="http://schemas.microsoft.com/office/drawing/2014/main" id="{61BDEF8E-8CC4-C041-AA14-8E033B73DC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35467" y="43508"/>
            <a:ext cx="12056533" cy="6814492"/>
          </a:xfrm>
        </p:spPr>
      </p:pic>
    </p:spTree>
    <p:extLst>
      <p:ext uri="{BB962C8B-B14F-4D97-AF65-F5344CB8AC3E}">
        <p14:creationId xmlns:p14="http://schemas.microsoft.com/office/powerpoint/2010/main" val="1289074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7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Some notes on circuit switching </a:t>
            </a:r>
          </a:p>
        </p:txBody>
      </p:sp>
      <p:sp>
        <p:nvSpPr>
          <p:cNvPr id="3" name="Content Placeholder 2"/>
          <p:cNvSpPr>
            <a:spLocks noGrp="1"/>
          </p:cNvSpPr>
          <p:nvPr>
            <p:ph idx="1"/>
          </p:nvPr>
        </p:nvSpPr>
        <p:spPr/>
        <p:txBody>
          <a:bodyPr>
            <a:normAutofit fontScale="92500" lnSpcReduction="20000"/>
          </a:bodyPr>
          <a:lstStyle/>
          <a:p>
            <a:r>
              <a:rPr lang="en-GB" dirty="0"/>
              <a:t>There are steps to this:</a:t>
            </a:r>
          </a:p>
          <a:p>
            <a:pPr marL="514350" indent="-514350">
              <a:buFont typeface="+mj-lt"/>
              <a:buAutoNum type="arabicPeriod"/>
            </a:pPr>
            <a:r>
              <a:rPr lang="en-GB" dirty="0"/>
              <a:t>Sender says who they want to send to (who is the receiver) </a:t>
            </a:r>
          </a:p>
          <a:p>
            <a:pPr marL="514350" indent="-514350">
              <a:buFont typeface="+mj-lt"/>
              <a:buAutoNum type="arabicPeriod"/>
            </a:pPr>
            <a:r>
              <a:rPr lang="en-GB" dirty="0"/>
              <a:t>System checks to make sure the receiver is ready to accept </a:t>
            </a:r>
          </a:p>
          <a:p>
            <a:pPr marL="514350" indent="-514350">
              <a:buFont typeface="+mj-lt"/>
              <a:buAutoNum type="arabicPeriod"/>
            </a:pPr>
            <a:r>
              <a:rPr lang="en-GB" dirty="0"/>
              <a:t>If receiver is available then the links are established (the circuit) </a:t>
            </a:r>
          </a:p>
          <a:p>
            <a:pPr marL="514350" indent="-514350">
              <a:buFont typeface="+mj-lt"/>
              <a:buAutoNum type="arabicPeriod"/>
            </a:pPr>
            <a:r>
              <a:rPr lang="en-GB" dirty="0"/>
              <a:t>Data is sent </a:t>
            </a:r>
          </a:p>
          <a:p>
            <a:pPr marL="514350" indent="-514350">
              <a:buFont typeface="+mj-lt"/>
              <a:buAutoNum type="arabicPeriod"/>
            </a:pPr>
            <a:r>
              <a:rPr lang="en-GB" dirty="0"/>
              <a:t>The links are removed </a:t>
            </a:r>
          </a:p>
          <a:p>
            <a:pPr marL="514350" indent="-514350">
              <a:buFont typeface="+mj-lt"/>
              <a:buAutoNum type="arabicPeriod"/>
            </a:pPr>
            <a:endParaRPr lang="en-GB" dirty="0"/>
          </a:p>
          <a:p>
            <a:r>
              <a:rPr lang="en-GB" dirty="0"/>
              <a:t>Because the links made are dedicated, data can be sent without impediment.</a:t>
            </a:r>
          </a:p>
          <a:p>
            <a:r>
              <a:rPr lang="en-GB" dirty="0"/>
              <a:t>Its reliable because you are only sending if you know the receiver can receive and you know the medium is stable enough to handle it. </a:t>
            </a:r>
          </a:p>
          <a:p>
            <a:endParaRPr lang="en-GB" dirty="0"/>
          </a:p>
          <a:p>
            <a:r>
              <a:rPr lang="en-GB" dirty="0"/>
              <a:t>At the end of transmission the circuit lines can either be removed or if the line was a leased line the connection is permanent. </a:t>
            </a:r>
          </a:p>
          <a:p>
            <a:endParaRPr lang="en-GB" dirty="0"/>
          </a:p>
          <a:p>
            <a:r>
              <a:rPr lang="en-GB" dirty="0"/>
              <a:t>Like if you had a dedicated phone line that always goes to one number.</a:t>
            </a:r>
          </a:p>
        </p:txBody>
      </p:sp>
    </p:spTree>
    <p:extLst>
      <p:ext uri="{BB962C8B-B14F-4D97-AF65-F5344CB8AC3E}">
        <p14:creationId xmlns:p14="http://schemas.microsoft.com/office/powerpoint/2010/main" val="358678047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How a telephone called was made in 1950s. </a:t>
            </a:r>
          </a:p>
        </p:txBody>
      </p:sp>
      <p:pic>
        <p:nvPicPr>
          <p:cNvPr id="6" name="Public switched telephone network">
            <a:hlinkClick r:id="" action="ppaction://media"/>
            <a:extLst>
              <a:ext uri="{FF2B5EF4-FFF2-40B4-BE49-F238E27FC236}">
                <a16:creationId xmlns:a16="http://schemas.microsoft.com/office/drawing/2014/main" id="{373B4CF9-6B8F-BF4C-AC96-64E2DD915A2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33413" y="712788"/>
            <a:ext cx="10925175" cy="6145212"/>
          </a:xfrm>
        </p:spPr>
      </p:pic>
    </p:spTree>
    <p:extLst>
      <p:ext uri="{BB962C8B-B14F-4D97-AF65-F5344CB8AC3E}">
        <p14:creationId xmlns:p14="http://schemas.microsoft.com/office/powerpoint/2010/main" val="2415429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7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Packet Switching </a:t>
            </a:r>
          </a:p>
        </p:txBody>
      </p:sp>
      <p:sp>
        <p:nvSpPr>
          <p:cNvPr id="3" name="Content Placeholder 2"/>
          <p:cNvSpPr>
            <a:spLocks noGrp="1"/>
          </p:cNvSpPr>
          <p:nvPr>
            <p:ph idx="1"/>
          </p:nvPr>
        </p:nvSpPr>
        <p:spPr/>
        <p:txBody>
          <a:bodyPr/>
          <a:lstStyle/>
          <a:p>
            <a:r>
              <a:rPr lang="en-GB" dirty="0"/>
              <a:t>When data is split into packets but sent over different routes </a:t>
            </a:r>
          </a:p>
          <a:p>
            <a:endParaRPr lang="en-GB" dirty="0"/>
          </a:p>
          <a:p>
            <a:r>
              <a:rPr lang="en-GB" dirty="0"/>
              <a:t>The receiver then has to arrange the packets in the correct order, which may be different then the order the packet arrived.</a:t>
            </a:r>
          </a:p>
          <a:p>
            <a:endParaRPr lang="en-GB" dirty="0"/>
          </a:p>
          <a:p>
            <a:r>
              <a:rPr lang="en-GB" dirty="0"/>
              <a:t>That’s why we need packet numbers </a:t>
            </a:r>
          </a:p>
          <a:p>
            <a:endParaRPr lang="en-GB" dirty="0"/>
          </a:p>
          <a:p>
            <a:endParaRPr lang="en-GB" dirty="0"/>
          </a:p>
          <a:p>
            <a:endParaRPr lang="en-GB" dirty="0"/>
          </a:p>
        </p:txBody>
      </p:sp>
    </p:spTree>
    <p:extLst>
      <p:ext uri="{BB962C8B-B14F-4D97-AF65-F5344CB8AC3E}">
        <p14:creationId xmlns:p14="http://schemas.microsoft.com/office/powerpoint/2010/main" val="30031876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5C68E678-E556-7272-AE16-C4603037B1ED}"/>
              </a:ext>
            </a:extLst>
          </p:cNvPr>
          <p:cNvPicPr>
            <a:picLocks noGrp="1" noChangeAspect="1"/>
          </p:cNvPicPr>
          <p:nvPr>
            <p:ph sz="half" idx="1"/>
          </p:nvPr>
        </p:nvPicPr>
        <p:blipFill>
          <a:blip r:embed="rId3"/>
          <a:stretch>
            <a:fillRect/>
          </a:stretch>
        </p:blipFill>
        <p:spPr>
          <a:xfrm>
            <a:off x="0" y="145768"/>
            <a:ext cx="6096000" cy="6566463"/>
          </a:xfrm>
        </p:spPr>
      </p:pic>
      <p:pic>
        <p:nvPicPr>
          <p:cNvPr id="7" name="Content Placeholder 6" descr="Table&#10;&#10;Description automatically generated">
            <a:extLst>
              <a:ext uri="{FF2B5EF4-FFF2-40B4-BE49-F238E27FC236}">
                <a16:creationId xmlns:a16="http://schemas.microsoft.com/office/drawing/2014/main" id="{50CBB9A7-2D30-F7CD-701A-056A168854CF}"/>
              </a:ext>
            </a:extLst>
          </p:cNvPr>
          <p:cNvPicPr>
            <a:picLocks noGrp="1" noChangeAspect="1"/>
          </p:cNvPicPr>
          <p:nvPr>
            <p:ph sz="half" idx="2"/>
          </p:nvPr>
        </p:nvPicPr>
        <p:blipFill>
          <a:blip r:embed="rId4"/>
          <a:stretch>
            <a:fillRect/>
          </a:stretch>
        </p:blipFill>
        <p:spPr>
          <a:xfrm>
            <a:off x="6096000" y="1239649"/>
            <a:ext cx="6096000" cy="4378702"/>
          </a:xfrm>
        </p:spPr>
      </p:pic>
    </p:spTree>
    <p:extLst>
      <p:ext uri="{BB962C8B-B14F-4D97-AF65-F5344CB8AC3E}">
        <p14:creationId xmlns:p14="http://schemas.microsoft.com/office/powerpoint/2010/main" val="14036818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F33EC998-2A22-25FF-3461-9607D76B0F8E}"/>
              </a:ext>
            </a:extLst>
          </p:cNvPr>
          <p:cNvPicPr>
            <a:picLocks noGrp="1" noChangeAspect="1"/>
          </p:cNvPicPr>
          <p:nvPr>
            <p:ph sz="half" idx="1"/>
          </p:nvPr>
        </p:nvPicPr>
        <p:blipFill>
          <a:blip r:embed="rId2"/>
          <a:stretch>
            <a:fillRect/>
          </a:stretch>
        </p:blipFill>
        <p:spPr>
          <a:xfrm>
            <a:off x="0" y="1686551"/>
            <a:ext cx="6096000" cy="3484897"/>
          </a:xfrm>
        </p:spPr>
      </p:pic>
      <p:pic>
        <p:nvPicPr>
          <p:cNvPr id="7" name="Content Placeholder 6" descr="Table&#10;&#10;Description automatically generated">
            <a:extLst>
              <a:ext uri="{FF2B5EF4-FFF2-40B4-BE49-F238E27FC236}">
                <a16:creationId xmlns:a16="http://schemas.microsoft.com/office/drawing/2014/main" id="{CA03A003-6BDA-2C7F-2EFC-83F9D57A4ACD}"/>
              </a:ext>
            </a:extLst>
          </p:cNvPr>
          <p:cNvPicPr>
            <a:picLocks noGrp="1" noChangeAspect="1"/>
          </p:cNvPicPr>
          <p:nvPr>
            <p:ph sz="half" idx="2"/>
          </p:nvPr>
        </p:nvPicPr>
        <p:blipFill>
          <a:blip r:embed="rId3"/>
          <a:stretch>
            <a:fillRect/>
          </a:stretch>
        </p:blipFill>
        <p:spPr>
          <a:xfrm>
            <a:off x="6096000" y="2365838"/>
            <a:ext cx="6096000" cy="2126323"/>
          </a:xfrm>
        </p:spPr>
      </p:pic>
    </p:spTree>
    <p:extLst>
      <p:ext uri="{BB962C8B-B14F-4D97-AF65-F5344CB8AC3E}">
        <p14:creationId xmlns:p14="http://schemas.microsoft.com/office/powerpoint/2010/main" val="42661584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795B3426-A0F8-FEFD-1343-A47CE1A73ABF}"/>
              </a:ext>
            </a:extLst>
          </p:cNvPr>
          <p:cNvPicPr>
            <a:picLocks noGrp="1" noChangeAspect="1"/>
          </p:cNvPicPr>
          <p:nvPr>
            <p:ph sz="half" idx="1"/>
          </p:nvPr>
        </p:nvPicPr>
        <p:blipFill>
          <a:blip r:embed="rId2"/>
          <a:stretch>
            <a:fillRect/>
          </a:stretch>
        </p:blipFill>
        <p:spPr>
          <a:xfrm>
            <a:off x="0" y="1048657"/>
            <a:ext cx="6096000" cy="4760685"/>
          </a:xfrm>
        </p:spPr>
      </p:pic>
      <p:pic>
        <p:nvPicPr>
          <p:cNvPr id="7" name="Content Placeholder 6" descr="Graphical user interface, text, application&#10;&#10;Description automatically generated">
            <a:extLst>
              <a:ext uri="{FF2B5EF4-FFF2-40B4-BE49-F238E27FC236}">
                <a16:creationId xmlns:a16="http://schemas.microsoft.com/office/drawing/2014/main" id="{0123E5D6-9142-7B7B-CFBE-D7139DD22B35}"/>
              </a:ext>
            </a:extLst>
          </p:cNvPr>
          <p:cNvPicPr>
            <a:picLocks noGrp="1" noChangeAspect="1"/>
          </p:cNvPicPr>
          <p:nvPr>
            <p:ph sz="half" idx="2"/>
          </p:nvPr>
        </p:nvPicPr>
        <p:blipFill>
          <a:blip r:embed="rId3"/>
          <a:stretch>
            <a:fillRect/>
          </a:stretch>
        </p:blipFill>
        <p:spPr>
          <a:xfrm>
            <a:off x="6096000" y="2613338"/>
            <a:ext cx="6096000" cy="1631323"/>
          </a:xfrm>
        </p:spPr>
      </p:pic>
    </p:spTree>
    <p:extLst>
      <p:ext uri="{BB962C8B-B14F-4D97-AF65-F5344CB8AC3E}">
        <p14:creationId xmlns:p14="http://schemas.microsoft.com/office/powerpoint/2010/main" val="2751131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Advantages and Disadvantages</a:t>
            </a:r>
          </a:p>
        </p:txBody>
      </p:sp>
      <p:sp>
        <p:nvSpPr>
          <p:cNvPr id="3" name="Content Placeholder 2"/>
          <p:cNvSpPr>
            <a:spLocks noGrp="1"/>
          </p:cNvSpPr>
          <p:nvPr>
            <p:ph idx="1"/>
          </p:nvPr>
        </p:nvSpPr>
        <p:spPr>
          <a:xfrm>
            <a:off x="1524000" y="3456127"/>
            <a:ext cx="9144000" cy="3401873"/>
          </a:xfrm>
        </p:spPr>
        <p:txBody>
          <a:bodyPr>
            <a:normAutofit lnSpcReduction="10000"/>
          </a:bodyPr>
          <a:lstStyle/>
          <a:p>
            <a:r>
              <a:rPr lang="en-GB" dirty="0"/>
              <a:t>+ Very simple </a:t>
            </a:r>
          </a:p>
          <a:p>
            <a:r>
              <a:rPr lang="en-GB" dirty="0"/>
              <a:t>+ Cheap </a:t>
            </a:r>
          </a:p>
          <a:p>
            <a:r>
              <a:rPr lang="en-GB" dirty="0"/>
              <a:t>+ Few errors when sending </a:t>
            </a:r>
          </a:p>
          <a:p>
            <a:r>
              <a:rPr lang="en-GB" dirty="0"/>
              <a:t>+ Easy for receiver to receive </a:t>
            </a:r>
          </a:p>
          <a:p>
            <a:r>
              <a:rPr lang="en-GB" dirty="0"/>
              <a:t>+ Good for long distances</a:t>
            </a:r>
          </a:p>
          <a:p>
            <a:endParaRPr lang="en-GB" dirty="0"/>
          </a:p>
          <a:p>
            <a:pPr marL="457200" indent="-457200">
              <a:buFontTx/>
              <a:buChar char="-"/>
            </a:pPr>
            <a:r>
              <a:rPr lang="en-GB" dirty="0"/>
              <a:t>Slow</a:t>
            </a:r>
          </a:p>
          <a:p>
            <a:endParaRPr lang="en-GB" dirty="0"/>
          </a:p>
          <a:p>
            <a:endParaRPr lang="en-GB" dirty="0"/>
          </a:p>
        </p:txBody>
      </p:sp>
      <p:sp>
        <p:nvSpPr>
          <p:cNvPr id="7" name="Rectangle 6"/>
          <p:cNvSpPr/>
          <p:nvPr/>
        </p:nvSpPr>
        <p:spPr>
          <a:xfrm>
            <a:off x="7954946"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8" name="Rectangle 7"/>
          <p:cNvSpPr/>
          <p:nvPr/>
        </p:nvSpPr>
        <p:spPr>
          <a:xfrm>
            <a:off x="1990244"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9" name="Straight Arrow Connector 8"/>
          <p:cNvCxnSpPr>
            <a:stCxn id="8" idx="3"/>
            <a:endCxn id="7" idx="1"/>
          </p:cNvCxnSpPr>
          <p:nvPr/>
        </p:nvCxnSpPr>
        <p:spPr>
          <a:xfrm>
            <a:off x="4305385" y="2186202"/>
            <a:ext cx="3649561" cy="0"/>
          </a:xfrm>
          <a:prstGeom prst="straightConnector1">
            <a:avLst/>
          </a:prstGeom>
          <a:ln w="57150" cmpd="sng">
            <a:solidFill>
              <a:srgbClr val="3366FF"/>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59656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34AE051B-E173-95F5-4E27-500EC08087CC}"/>
              </a:ext>
            </a:extLst>
          </p:cNvPr>
          <p:cNvPicPr>
            <a:picLocks noGrp="1" noChangeAspect="1"/>
          </p:cNvPicPr>
          <p:nvPr>
            <p:ph sz="half" idx="1"/>
          </p:nvPr>
        </p:nvPicPr>
        <p:blipFill>
          <a:blip r:embed="rId2"/>
          <a:stretch>
            <a:fillRect/>
          </a:stretch>
        </p:blipFill>
        <p:spPr>
          <a:xfrm>
            <a:off x="0" y="1732254"/>
            <a:ext cx="6096000" cy="3393491"/>
          </a:xfrm>
        </p:spPr>
      </p:pic>
      <p:pic>
        <p:nvPicPr>
          <p:cNvPr id="7" name="Content Placeholder 6" descr="Graphical user interface, text&#10;&#10;Description automatically generated with medium confidence">
            <a:extLst>
              <a:ext uri="{FF2B5EF4-FFF2-40B4-BE49-F238E27FC236}">
                <a16:creationId xmlns:a16="http://schemas.microsoft.com/office/drawing/2014/main" id="{0AF93DFB-C7EE-52ED-9286-520D1FCC45F5}"/>
              </a:ext>
            </a:extLst>
          </p:cNvPr>
          <p:cNvPicPr>
            <a:picLocks noGrp="1" noChangeAspect="1"/>
          </p:cNvPicPr>
          <p:nvPr>
            <p:ph sz="half" idx="2"/>
          </p:nvPr>
        </p:nvPicPr>
        <p:blipFill>
          <a:blip r:embed="rId3"/>
          <a:stretch>
            <a:fillRect/>
          </a:stretch>
        </p:blipFill>
        <p:spPr>
          <a:xfrm>
            <a:off x="6096000" y="2898083"/>
            <a:ext cx="6096000" cy="1061834"/>
          </a:xfrm>
        </p:spPr>
      </p:pic>
    </p:spTree>
    <p:extLst>
      <p:ext uri="{BB962C8B-B14F-4D97-AF65-F5344CB8AC3E}">
        <p14:creationId xmlns:p14="http://schemas.microsoft.com/office/powerpoint/2010/main" val="36155149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Table&#10;&#10;Description automatically generated">
            <a:extLst>
              <a:ext uri="{FF2B5EF4-FFF2-40B4-BE49-F238E27FC236}">
                <a16:creationId xmlns:a16="http://schemas.microsoft.com/office/drawing/2014/main" id="{8D5A607F-82BE-4B7B-C568-11291D9D75BD}"/>
              </a:ext>
            </a:extLst>
          </p:cNvPr>
          <p:cNvPicPr>
            <a:picLocks noGrp="1" noChangeAspect="1"/>
          </p:cNvPicPr>
          <p:nvPr>
            <p:ph sz="half" idx="1"/>
          </p:nvPr>
        </p:nvPicPr>
        <p:blipFill>
          <a:blip r:embed="rId2"/>
          <a:stretch>
            <a:fillRect/>
          </a:stretch>
        </p:blipFill>
        <p:spPr>
          <a:xfrm>
            <a:off x="0" y="1642937"/>
            <a:ext cx="6096000" cy="3572126"/>
          </a:xfrm>
        </p:spPr>
      </p:pic>
      <p:pic>
        <p:nvPicPr>
          <p:cNvPr id="7" name="Content Placeholder 6" descr="Graphical user interface, text, application&#10;&#10;Description automatically generated">
            <a:extLst>
              <a:ext uri="{FF2B5EF4-FFF2-40B4-BE49-F238E27FC236}">
                <a16:creationId xmlns:a16="http://schemas.microsoft.com/office/drawing/2014/main" id="{25678F10-86E9-844D-692C-2179EE8CF180}"/>
              </a:ext>
            </a:extLst>
          </p:cNvPr>
          <p:cNvPicPr>
            <a:picLocks noGrp="1" noChangeAspect="1"/>
          </p:cNvPicPr>
          <p:nvPr>
            <p:ph sz="half" idx="2"/>
          </p:nvPr>
        </p:nvPicPr>
        <p:blipFill>
          <a:blip r:embed="rId3"/>
          <a:stretch>
            <a:fillRect/>
          </a:stretch>
        </p:blipFill>
        <p:spPr>
          <a:xfrm>
            <a:off x="6096000" y="2987745"/>
            <a:ext cx="6096000" cy="882510"/>
          </a:xfrm>
        </p:spPr>
      </p:pic>
    </p:spTree>
    <p:extLst>
      <p:ext uri="{BB962C8B-B14F-4D97-AF65-F5344CB8AC3E}">
        <p14:creationId xmlns:p14="http://schemas.microsoft.com/office/powerpoint/2010/main" val="636071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Uses</a:t>
            </a:r>
          </a:p>
        </p:txBody>
      </p:sp>
      <p:sp>
        <p:nvSpPr>
          <p:cNvPr id="3" name="Content Placeholder 2"/>
          <p:cNvSpPr>
            <a:spLocks noGrp="1"/>
          </p:cNvSpPr>
          <p:nvPr>
            <p:ph idx="1"/>
          </p:nvPr>
        </p:nvSpPr>
        <p:spPr/>
        <p:txBody>
          <a:bodyPr>
            <a:normAutofit/>
          </a:bodyPr>
          <a:lstStyle/>
          <a:p>
            <a:endParaRPr lang="en-GB" dirty="0"/>
          </a:p>
          <a:p>
            <a:endParaRPr lang="en-GB" dirty="0"/>
          </a:p>
          <a:p>
            <a:endParaRPr lang="en-GB" dirty="0"/>
          </a:p>
          <a:p>
            <a:endParaRPr lang="en-GB" dirty="0"/>
          </a:p>
          <a:p>
            <a:endParaRPr lang="en-GB" dirty="0"/>
          </a:p>
          <a:p>
            <a:endParaRPr lang="en-GB" dirty="0"/>
          </a:p>
          <a:p>
            <a:r>
              <a:rPr lang="en-GB" dirty="0"/>
              <a:t>Keyboards</a:t>
            </a:r>
          </a:p>
          <a:p>
            <a:r>
              <a:rPr lang="en-GB" dirty="0"/>
              <a:t>Mouse's</a:t>
            </a:r>
          </a:p>
          <a:p>
            <a:r>
              <a:rPr lang="en-GB" dirty="0"/>
              <a:t>Cables that carry video (because it has less errors) </a:t>
            </a:r>
          </a:p>
          <a:p>
            <a:r>
              <a:rPr lang="en-GB" dirty="0"/>
              <a:t>Long distance transmission (because its cheap)</a:t>
            </a:r>
          </a:p>
          <a:p>
            <a:r>
              <a:rPr lang="en-GB" dirty="0"/>
              <a:t>Ethernet </a:t>
            </a:r>
          </a:p>
          <a:p>
            <a:r>
              <a:rPr lang="en-GB" dirty="0"/>
              <a:t>Fibre optic</a:t>
            </a:r>
          </a:p>
        </p:txBody>
      </p:sp>
      <p:sp>
        <p:nvSpPr>
          <p:cNvPr id="7" name="Rectangle 6"/>
          <p:cNvSpPr/>
          <p:nvPr/>
        </p:nvSpPr>
        <p:spPr>
          <a:xfrm>
            <a:off x="7954946"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8" name="Rectangle 7"/>
          <p:cNvSpPr/>
          <p:nvPr/>
        </p:nvSpPr>
        <p:spPr>
          <a:xfrm>
            <a:off x="1990244" y="1060952"/>
            <a:ext cx="2315141" cy="2250501"/>
          </a:xfrm>
          <a:prstGeom prst="rect">
            <a:avLst/>
          </a:prstGeom>
          <a:solidFill>
            <a:srgbClr val="3366FF"/>
          </a:solidFill>
          <a:ln>
            <a:solidFill>
              <a:srgbClr val="3366FF"/>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9" name="Straight Arrow Connector 8"/>
          <p:cNvCxnSpPr>
            <a:stCxn id="8" idx="3"/>
            <a:endCxn id="7" idx="1"/>
          </p:cNvCxnSpPr>
          <p:nvPr/>
        </p:nvCxnSpPr>
        <p:spPr>
          <a:xfrm>
            <a:off x="4305385" y="2186202"/>
            <a:ext cx="3649561" cy="0"/>
          </a:xfrm>
          <a:prstGeom prst="straightConnector1">
            <a:avLst/>
          </a:prstGeom>
          <a:ln w="57150" cmpd="sng">
            <a:solidFill>
              <a:srgbClr val="3366FF"/>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2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Parallel</a:t>
            </a:r>
          </a:p>
        </p:txBody>
      </p:sp>
      <p:sp>
        <p:nvSpPr>
          <p:cNvPr id="14" name="Title 1"/>
          <p:cNvSpPr txBox="1">
            <a:spLocks/>
          </p:cNvSpPr>
          <p:nvPr/>
        </p:nvSpPr>
        <p:spPr>
          <a:xfrm>
            <a:off x="0" y="3909018"/>
            <a:ext cx="12192000" cy="2826411"/>
          </a:xfrm>
          <a:prstGeom prst="rect">
            <a:avLst/>
          </a:prstGeom>
        </p:spPr>
        <p:txBody>
          <a:bodyPr vert="horz" lIns="91440" tIns="45720" rIns="91440" bIns="45720" rtlCol="0" anchor="t">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457200" indent="-457200" algn="l">
              <a:buFont typeface="Arial"/>
              <a:buChar char="•"/>
            </a:pPr>
            <a:r>
              <a:rPr lang="en-GB" sz="2800" dirty="0">
                <a:solidFill>
                  <a:schemeClr val="bg1"/>
                </a:solidFill>
              </a:rPr>
              <a:t>One cable </a:t>
            </a:r>
          </a:p>
          <a:p>
            <a:pPr marL="457200" indent="-457200" algn="l">
              <a:buFont typeface="Arial"/>
              <a:buChar char="•"/>
            </a:pPr>
            <a:r>
              <a:rPr lang="en-GB" sz="2800" dirty="0">
                <a:solidFill>
                  <a:schemeClr val="bg1"/>
                </a:solidFill>
              </a:rPr>
              <a:t>Inside this cable is 8 wires </a:t>
            </a:r>
          </a:p>
          <a:p>
            <a:pPr marL="457200" indent="-457200" algn="l">
              <a:buFont typeface="Arial"/>
              <a:buChar char="•"/>
            </a:pPr>
            <a:r>
              <a:rPr lang="en-GB" sz="2800" dirty="0">
                <a:solidFill>
                  <a:schemeClr val="bg1"/>
                </a:solidFill>
              </a:rPr>
              <a:t>Sends 8 bits </a:t>
            </a:r>
            <a:r>
              <a:rPr lang="en-GB" sz="2800" i="1" dirty="0">
                <a:solidFill>
                  <a:schemeClr val="bg1"/>
                </a:solidFill>
              </a:rPr>
              <a:t>nearly</a:t>
            </a:r>
            <a:r>
              <a:rPr lang="en-GB" sz="2800" dirty="0">
                <a:solidFill>
                  <a:schemeClr val="bg1"/>
                </a:solidFill>
              </a:rPr>
              <a:t> at the same time</a:t>
            </a:r>
          </a:p>
          <a:p>
            <a:pPr marL="457200" indent="-457200" algn="l">
              <a:buFont typeface="Arial"/>
              <a:buChar char="•"/>
            </a:pPr>
            <a:endParaRPr lang="en-GB" sz="2800" dirty="0">
              <a:solidFill>
                <a:schemeClr val="bg1"/>
              </a:solidFill>
            </a:endParaRPr>
          </a:p>
        </p:txBody>
      </p:sp>
      <p:sp>
        <p:nvSpPr>
          <p:cNvPr id="15" name="Rectangle 14"/>
          <p:cNvSpPr/>
          <p:nvPr/>
        </p:nvSpPr>
        <p:spPr>
          <a:xfrm>
            <a:off x="7954946"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16" name="Rectangle 15"/>
          <p:cNvSpPr/>
          <p:nvPr/>
        </p:nvSpPr>
        <p:spPr>
          <a:xfrm>
            <a:off x="1990244"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17" name="Straight Arrow Connector 16"/>
          <p:cNvCxnSpPr/>
          <p:nvPr/>
        </p:nvCxnSpPr>
        <p:spPr>
          <a:xfrm>
            <a:off x="4305385" y="12217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4305385" y="151877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a:off x="4305385" y="18081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4305385" y="211355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4305385" y="24029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4305385" y="27083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4305385" y="29816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4305385" y="3231078"/>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86250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P spid="15"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Advantages and Disadvantages</a:t>
            </a:r>
          </a:p>
        </p:txBody>
      </p:sp>
      <p:sp>
        <p:nvSpPr>
          <p:cNvPr id="3" name="Content Placeholder 2"/>
          <p:cNvSpPr>
            <a:spLocks noGrp="1"/>
          </p:cNvSpPr>
          <p:nvPr>
            <p:ph idx="1"/>
          </p:nvPr>
        </p:nvSpPr>
        <p:spPr>
          <a:xfrm>
            <a:off x="0" y="3456127"/>
            <a:ext cx="12192000" cy="3401873"/>
          </a:xfrm>
        </p:spPr>
        <p:txBody>
          <a:bodyPr>
            <a:normAutofit/>
          </a:bodyPr>
          <a:lstStyle/>
          <a:p>
            <a:r>
              <a:rPr lang="en-GB" dirty="0"/>
              <a:t>+ Faster than serial </a:t>
            </a:r>
          </a:p>
          <a:p>
            <a:r>
              <a:rPr lang="en-GB" dirty="0"/>
              <a:t>+ Better for short distances </a:t>
            </a:r>
          </a:p>
          <a:p>
            <a:endParaRPr lang="en-GB" dirty="0"/>
          </a:p>
          <a:p>
            <a:pPr marL="457200" indent="-457200">
              <a:buFontTx/>
              <a:buChar char="-"/>
            </a:pPr>
            <a:r>
              <a:rPr lang="en-GB" dirty="0"/>
              <a:t>Can get more errors than serial</a:t>
            </a:r>
          </a:p>
          <a:p>
            <a:pPr marL="457200" indent="-457200">
              <a:buFontTx/>
              <a:buChar char="-"/>
            </a:pPr>
            <a:r>
              <a:rPr lang="en-GB" dirty="0"/>
              <a:t>Crosstalk (because the wires are so close together it can be hard for the receiver to understand)</a:t>
            </a:r>
          </a:p>
          <a:p>
            <a:pPr marL="457200" indent="-457200">
              <a:buFontTx/>
              <a:buChar char="-"/>
            </a:pPr>
            <a:endParaRPr lang="en-GB" dirty="0"/>
          </a:p>
          <a:p>
            <a:pPr marL="457200" indent="-457200">
              <a:buFontTx/>
              <a:buChar char="-"/>
            </a:pPr>
            <a:endParaRPr lang="en-GB" dirty="0"/>
          </a:p>
          <a:p>
            <a:endParaRPr lang="en-GB" dirty="0"/>
          </a:p>
          <a:p>
            <a:endParaRPr lang="en-GB" dirty="0"/>
          </a:p>
        </p:txBody>
      </p:sp>
      <p:sp>
        <p:nvSpPr>
          <p:cNvPr id="17" name="Rectangle 16"/>
          <p:cNvSpPr/>
          <p:nvPr/>
        </p:nvSpPr>
        <p:spPr>
          <a:xfrm>
            <a:off x="7954946"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18" name="Rectangle 17"/>
          <p:cNvSpPr/>
          <p:nvPr/>
        </p:nvSpPr>
        <p:spPr>
          <a:xfrm>
            <a:off x="1990244"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19" name="Straight Arrow Connector 18"/>
          <p:cNvCxnSpPr/>
          <p:nvPr/>
        </p:nvCxnSpPr>
        <p:spPr>
          <a:xfrm>
            <a:off x="4305385" y="12217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4305385" y="151877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a:off x="4305385" y="18081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a:off x="4305385" y="211355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4305385" y="24029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4305385" y="27083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4305385" y="29816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4305385" y="3231078"/>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58541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Uses</a:t>
            </a:r>
          </a:p>
        </p:txBody>
      </p:sp>
      <p:sp>
        <p:nvSpPr>
          <p:cNvPr id="3" name="Content Placeholder 2"/>
          <p:cNvSpPr>
            <a:spLocks noGrp="1"/>
          </p:cNvSpPr>
          <p:nvPr>
            <p:ph idx="1"/>
          </p:nvPr>
        </p:nvSpPr>
        <p:spPr>
          <a:xfrm>
            <a:off x="0" y="4275952"/>
            <a:ext cx="12192000" cy="2582048"/>
          </a:xfrm>
        </p:spPr>
        <p:txBody>
          <a:bodyPr>
            <a:normAutofit/>
          </a:bodyPr>
          <a:lstStyle/>
          <a:p>
            <a:r>
              <a:rPr lang="en-GB" dirty="0"/>
              <a:t>Old technology </a:t>
            </a:r>
          </a:p>
          <a:p>
            <a:r>
              <a:rPr lang="en-GB" dirty="0"/>
              <a:t>Radio transmissions</a:t>
            </a:r>
          </a:p>
          <a:p>
            <a:r>
              <a:rPr lang="en-GB" dirty="0"/>
              <a:t>RAM</a:t>
            </a:r>
          </a:p>
          <a:p>
            <a:r>
              <a:rPr lang="en-GB" dirty="0"/>
              <a:t>Integrated circuits  </a:t>
            </a:r>
          </a:p>
        </p:txBody>
      </p:sp>
      <p:sp>
        <p:nvSpPr>
          <p:cNvPr id="7" name="Rectangle 6"/>
          <p:cNvSpPr/>
          <p:nvPr/>
        </p:nvSpPr>
        <p:spPr>
          <a:xfrm>
            <a:off x="7954946"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Receiver </a:t>
            </a:r>
            <a:endParaRPr lang="en-GB" dirty="0"/>
          </a:p>
        </p:txBody>
      </p:sp>
      <p:sp>
        <p:nvSpPr>
          <p:cNvPr id="8" name="Rectangle 7"/>
          <p:cNvSpPr/>
          <p:nvPr/>
        </p:nvSpPr>
        <p:spPr>
          <a:xfrm>
            <a:off x="1990244" y="1060952"/>
            <a:ext cx="2315141" cy="2250501"/>
          </a:xfrm>
          <a:prstGeom prst="rect">
            <a:avLst/>
          </a:prstGeom>
          <a:solidFill>
            <a:schemeClr val="accent5"/>
          </a:solidFill>
          <a:ln>
            <a:solidFill>
              <a:schemeClr val="accent5"/>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3600" dirty="0"/>
              <a:t>Sender</a:t>
            </a:r>
            <a:endParaRPr lang="en-GB" dirty="0"/>
          </a:p>
        </p:txBody>
      </p:sp>
      <p:cxnSp>
        <p:nvCxnSpPr>
          <p:cNvPr id="9" name="Straight Arrow Connector 8"/>
          <p:cNvCxnSpPr/>
          <p:nvPr/>
        </p:nvCxnSpPr>
        <p:spPr>
          <a:xfrm>
            <a:off x="4305385" y="12217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4305385" y="151877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a:off x="4305385" y="18081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4305385" y="211355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a:off x="4305385" y="24029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4305385" y="2708327"/>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4305385" y="2981602"/>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4305385" y="3231078"/>
            <a:ext cx="3649561" cy="0"/>
          </a:xfrm>
          <a:prstGeom prst="straightConnector1">
            <a:avLst/>
          </a:prstGeom>
          <a:ln w="57150" cmpd="sng">
            <a:solidFill>
              <a:schemeClr val="accent5"/>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480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2652</Words>
  <Application>Microsoft Macintosh PowerPoint</Application>
  <PresentationFormat>Widescreen</PresentationFormat>
  <Paragraphs>479</Paragraphs>
  <Slides>51</Slides>
  <Notes>4</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Arial Black</vt:lpstr>
      <vt:lpstr>Calibri</vt:lpstr>
      <vt:lpstr>Calibri Light</vt:lpstr>
      <vt:lpstr>Comic Sans MS</vt:lpstr>
      <vt:lpstr>Office Theme</vt:lpstr>
      <vt:lpstr>2.1 Types and methods of data transmission </vt:lpstr>
      <vt:lpstr>Today</vt:lpstr>
      <vt:lpstr>Data transmission </vt:lpstr>
      <vt:lpstr>Serial data transmission </vt:lpstr>
      <vt:lpstr>Advantages and Disadvantages</vt:lpstr>
      <vt:lpstr>Uses</vt:lpstr>
      <vt:lpstr>Parallel</vt:lpstr>
      <vt:lpstr>Advantages and Disadvantages</vt:lpstr>
      <vt:lpstr>Uses</vt:lpstr>
      <vt:lpstr>Integrated Circuits</vt:lpstr>
      <vt:lpstr>USB</vt:lpstr>
      <vt:lpstr>Synchronous and Asynchronous</vt:lpstr>
      <vt:lpstr>Thanos</vt:lpstr>
      <vt:lpstr>Parts</vt:lpstr>
      <vt:lpstr>Synchronous data transmission</vt:lpstr>
      <vt:lpstr>Asynchronous data transmission</vt:lpstr>
      <vt:lpstr>Synchronous vs Asynchronous</vt:lpstr>
      <vt:lpstr>USB </vt:lpstr>
      <vt:lpstr>Which is better?</vt:lpstr>
      <vt:lpstr>One way?</vt:lpstr>
      <vt:lpstr>Simplex</vt:lpstr>
      <vt:lpstr>Half Duplex</vt:lpstr>
      <vt:lpstr>Duplex</vt:lpstr>
      <vt:lpstr>Today</vt:lpstr>
      <vt:lpstr>What do we actually send?</vt:lpstr>
      <vt:lpstr>Data Communication System </vt:lpstr>
      <vt:lpstr>Data Communication System </vt:lpstr>
      <vt:lpstr>Data Communication System </vt:lpstr>
      <vt:lpstr>Packets</vt:lpstr>
      <vt:lpstr>Packets, Data Packets, Datagram</vt:lpstr>
      <vt:lpstr>Original Message</vt:lpstr>
      <vt:lpstr>Original Message</vt:lpstr>
      <vt:lpstr>Extra information</vt:lpstr>
      <vt:lpstr>Packets</vt:lpstr>
      <vt:lpstr>Packet Size and Problem</vt:lpstr>
      <vt:lpstr>Packet Structure</vt:lpstr>
      <vt:lpstr>Packet </vt:lpstr>
      <vt:lpstr>Packet (size 1024 byte) </vt:lpstr>
      <vt:lpstr>Real Structure</vt:lpstr>
      <vt:lpstr>ARE WE DONE YET?! </vt:lpstr>
      <vt:lpstr>Packet Movement</vt:lpstr>
      <vt:lpstr>Video Questions</vt:lpstr>
      <vt:lpstr>PowerPoint Presentation</vt:lpstr>
      <vt:lpstr>Some notes on circuit switching </vt:lpstr>
      <vt:lpstr>How a telephone called was made in 1950s. </vt:lpstr>
      <vt:lpstr>Packet Switching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 Data storage and compression </dc:title>
  <dc:creator>amar anwar</dc:creator>
  <cp:lastModifiedBy>AMAR ANWAR</cp:lastModifiedBy>
  <cp:revision>14</cp:revision>
  <dcterms:created xsi:type="dcterms:W3CDTF">2021-01-16T12:06:13Z</dcterms:created>
  <dcterms:modified xsi:type="dcterms:W3CDTF">2023-03-14T00:33:27Z</dcterms:modified>
</cp:coreProperties>
</file>

<file path=docProps/thumbnail.jpeg>
</file>